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368" r:id="rId5"/>
    <p:sldId id="365" r:id="rId6"/>
    <p:sldId id="361" r:id="rId7"/>
    <p:sldId id="367" r:id="rId8"/>
    <p:sldId id="363" r:id="rId9"/>
    <p:sldId id="364" r:id="rId10"/>
    <p:sldId id="360" r:id="rId11"/>
    <p:sldId id="366" r:id="rId12"/>
    <p:sldId id="261" r:id="rId13"/>
    <p:sldId id="362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/>
    <p:restoredTop sz="73624"/>
  </p:normalViewPr>
  <p:slideViewPr>
    <p:cSldViewPr snapToGrid="0" snapToObjects="1">
      <p:cViewPr varScale="1">
        <p:scale>
          <a:sx n="99" d="100"/>
          <a:sy n="99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67603-002D-EA44-A1A0-5CED69AD8A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1B99A-22AE-1C4A-8638-E1D6659A94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2C0AF-2B6A-9541-A0EE-0BF9806FDE4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E2840-C5AE-F344-8F99-CEFE79DB04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A3A6A-CCEE-8048-8913-E0E3D0F67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2A7E8-B7F5-5B45-9240-6425873A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9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DE36-D266-2249-BBBF-45A6841C269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9E3E4-A6D9-B044-81B4-62A2A51A5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8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3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9A7FA-B53A-534A-86B4-94DE8A5790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9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0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9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Jones et al. (2019) Improving Methods for Analyzing Antimalarial Drug Efficacy Trials: Molecular Correction Based on Length-Polymorphic Markers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msp-1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msp-2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glurp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AAC, 63 (9) e00590-19;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10.1128/AAC.00590-19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8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5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9E3E4-A6D9-B044-81B4-62A2A51A51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6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E3E5-3D47-2D48-BDC2-B7B8C66DC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D98C8-08A2-5F41-94EF-8A0D62B20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2DB4-FEFE-9544-9418-56013CF1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60A7-E282-AF4E-9C71-BA401CAFDD3F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C9DD-0E10-8148-B8F0-E0BDDCAB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40D9-CEC7-F64F-8DB1-303DDCB6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0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2A6D-AA17-B84F-A6D7-C44E92E5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04F10-4211-364F-B0A7-BCD1222AF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E9B1E-8183-5246-94AE-7D13A1A2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DDFC-FB01-C142-B4DE-C569E00566D6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4CE4B-3B32-3340-9A90-907D0958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7753A-AF89-034B-B645-CC0F474C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9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BB2AE-7036-654F-96E5-70841C740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65403-247B-CD40-A8A6-44707470A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989D-D448-8546-8DBD-9C374EC8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C00F-9CD9-204C-95A9-9073D578F78B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F35CC-F2D9-BB4E-B617-ADEB4D30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F32F-9016-5845-A3B1-6D191B51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9890-8986-E541-BA00-9D0BFDB8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E150-9A6F-5348-B418-156DDF3D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72BB1-02DE-7644-8C2F-9044052C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CEFF0-2184-994F-BCEA-140800A3E77A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2D95C-9D3D-C84F-9788-66AAD085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E1838-0037-094E-898A-ACF3CF91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1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D2BC-9665-1346-98A2-140A2A9D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409FA-2254-2444-9AF2-23698F39A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48A67-0C11-7D43-88BB-660DF775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EF8D-CF84-EE48-A185-699960AA006A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A0A2A-D8E1-D343-BB3B-D20E72D1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4469-DCDD-2B48-8DB3-D49AA32D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9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6376-6A4F-D343-B2E1-D0253886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39A2-24E7-2F44-B5FA-216FE5899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AEC3-C917-354B-B764-38A2F31EA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A4384-6ADB-E947-8E57-E2289141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0DFAD-C0FA-E049-81B2-640E51E5095D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8DA6-0B52-A241-B029-A4A5F786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B087-7822-1B49-B6F1-99D7B0CB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DD78-E571-824E-991A-2D67AF01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5914-5046-E140-B456-0B79111CB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CA520-C55F-9244-ADB7-1FB6EB906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2C271-74F7-E14C-9B5C-F7E9804A9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504C1-76DF-A047-B067-48CF8FCBB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0BD70-1F93-604B-8A2A-2C02E075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1AE6-0412-0145-B43D-94B78C648718}" type="datetime1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78164-15EB-DD4C-9915-D912AD04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C60F4-CC6F-B74F-8354-3D098FAD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0571-1607-5E41-BD7B-EDAB994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B52F7-8F81-9141-95EA-923B7E61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E9F-7439-A74D-9079-A424E2FA4257}" type="datetime1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85880-54D8-1E47-B5D2-DE2A1E8D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05F2B-7603-604B-8DDF-B91C4590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2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6A76F-43DB-0C40-8DE4-33B3A716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895AD-7314-8241-99F1-88AD4B01A016}" type="datetime1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EEDCB-90B9-3C45-A5DE-F2AD11F5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BEE7B-2A89-2149-894B-94C2F8E1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E57E-24D1-3044-8865-515B0B54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44AD-F537-FA45-8C5C-6B252ABB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FB919-1DFE-A34F-AE27-CF7B9F8FC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8F972-AD59-7340-8F8B-1AA7AF96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181C-E59D-FC47-B743-762F71CB4690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04A9-31C1-5B4E-9D44-FBAF87F0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FD9CA-D57A-2746-97CF-B91ACCB6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7D4D-95A2-FB4E-993F-96F52922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6E233-F3C6-DC44-8154-967CA2B5A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C6A69-5A98-E54F-AEE2-DB732860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09D05-EEF3-0A47-98AA-E20B3DE6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DB44-2ED4-7B46-8BE7-45F6594CF9F2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3EEEC-65EE-D041-B5A7-60C297F3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46E02-1602-814C-AE25-F10A7308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8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19363-46CF-8D42-92B9-AD61BD88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5BA91-2527-144E-BBF0-93AB708A7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2F20-F014-B949-BBB4-616C9F4D2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CA0A8-0FC9-0E4B-9C82-A0BC710246F3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0C39C-8F21-444D-A681-A7A111A1E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52D2F-6FD6-4542-B266-8C5BB8F80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2C92-DB32-1947-B039-7C8554DF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3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5.tiff"/><Relationship Id="rId5" Type="http://schemas.openxmlformats.org/officeDocument/2006/relationships/image" Target="../media/image20.tiff"/><Relationship Id="rId10" Type="http://schemas.openxmlformats.org/officeDocument/2006/relationships/image" Target="../media/image1.tiff"/><Relationship Id="rId4" Type="http://schemas.openxmlformats.org/officeDocument/2006/relationships/image" Target="../media/image2.tiff"/><Relationship Id="rId9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emf"/><Relationship Id="rId4" Type="http://schemas.openxmlformats.org/officeDocument/2006/relationships/image" Target="../media/image4.emf"/><Relationship Id="rId9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6.png"/><Relationship Id="rId5" Type="http://schemas.openxmlformats.org/officeDocument/2006/relationships/image" Target="../media/image12.emf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FF98-C4D5-284D-B64D-337787FDC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6" y="1122363"/>
            <a:ext cx="10191750" cy="23876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Improving Methods for Analyzing Antimalarial Drug Efficacy Trials</a:t>
            </a:r>
            <a:r>
              <a:rPr lang="en-US" sz="4000" dirty="0"/>
              <a:t>: </a:t>
            </a:r>
            <a:r>
              <a:rPr lang="en-US" sz="3600" dirty="0"/>
              <a:t>Molecular Correction Based on Length-Polymorphic Markers </a:t>
            </a:r>
            <a:r>
              <a:rPr lang="en-US" sz="3600" i="1" dirty="0"/>
              <a:t>msp-1</a:t>
            </a:r>
            <a:r>
              <a:rPr lang="en-US" sz="3600" dirty="0"/>
              <a:t>, </a:t>
            </a:r>
            <a:r>
              <a:rPr lang="en-US" sz="3600" i="1" dirty="0"/>
              <a:t>msp-2</a:t>
            </a:r>
            <a:r>
              <a:rPr lang="en-US" sz="3600" dirty="0"/>
              <a:t>, and </a:t>
            </a:r>
            <a:r>
              <a:rPr lang="en-US" sz="3600" i="1" dirty="0"/>
              <a:t>glurp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73F03-33D0-FA48-8F70-FF31CF8F2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526" y="4000500"/>
            <a:ext cx="9825990" cy="1257300"/>
          </a:xfrm>
        </p:spPr>
        <p:txBody>
          <a:bodyPr>
            <a:normAutofit/>
          </a:bodyPr>
          <a:lstStyle/>
          <a:p>
            <a:r>
              <a:rPr lang="en-US" dirty="0"/>
              <a:t>Sam Jones, </a:t>
            </a:r>
            <a:r>
              <a:rPr lang="en-US" u="sng" dirty="0"/>
              <a:t>Katherine Kay</a:t>
            </a:r>
            <a:r>
              <a:rPr lang="en-US" dirty="0"/>
              <a:t>, Eva Maria Hodel, Sophy </a:t>
            </a:r>
            <a:r>
              <a:rPr lang="en-US" dirty="0" err="1"/>
              <a:t>Chy</a:t>
            </a:r>
            <a:r>
              <a:rPr lang="en-US" dirty="0"/>
              <a:t>, </a:t>
            </a:r>
            <a:r>
              <a:rPr lang="en-US" dirty="0" err="1"/>
              <a:t>Aimable</a:t>
            </a:r>
            <a:r>
              <a:rPr lang="en-US" dirty="0"/>
              <a:t> </a:t>
            </a:r>
            <a:r>
              <a:rPr lang="en-US" dirty="0" err="1"/>
              <a:t>Mbituymuremyi</a:t>
            </a:r>
            <a:r>
              <a:rPr lang="en-US" dirty="0"/>
              <a:t>, Aline </a:t>
            </a:r>
            <a:r>
              <a:rPr lang="en-US" dirty="0" err="1"/>
              <a:t>Uwimana</a:t>
            </a:r>
            <a:r>
              <a:rPr lang="en-US" dirty="0"/>
              <a:t>, Didier </a:t>
            </a:r>
            <a:r>
              <a:rPr lang="en-US" dirty="0" err="1"/>
              <a:t>Ménard</a:t>
            </a:r>
            <a:r>
              <a:rPr lang="en-US" dirty="0"/>
              <a:t> , Ingrid </a:t>
            </a:r>
            <a:r>
              <a:rPr lang="en-US" dirty="0" err="1"/>
              <a:t>Felger</a:t>
            </a:r>
            <a:r>
              <a:rPr lang="en-US" dirty="0"/>
              <a:t> , Ian Hastings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58F5F-2D01-C344-9BA5-075F86A1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5928781"/>
            <a:ext cx="2692401" cy="635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9F4DD-0F51-074D-A800-39D89093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477" y="4891786"/>
            <a:ext cx="2400143" cy="185415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92FB1-D1F5-7E47-B9D3-CB909800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3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838200" y="993921"/>
            <a:ext cx="10690411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2400" b="1" dirty="0"/>
              <a:t>Liverpool School of Tropical Medicine</a:t>
            </a:r>
          </a:p>
          <a:p>
            <a:r>
              <a:rPr lang="en-US" sz="2000" dirty="0"/>
              <a:t>Sam Jones</a:t>
            </a:r>
          </a:p>
          <a:p>
            <a:r>
              <a:rPr lang="en-US" sz="2000" dirty="0"/>
              <a:t>Ian Hastings</a:t>
            </a:r>
          </a:p>
          <a:p>
            <a:r>
              <a:rPr lang="en-US" sz="2000" dirty="0"/>
              <a:t>Eva Maria Hodel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2000" b="1" dirty="0" err="1"/>
              <a:t>Institut</a:t>
            </a:r>
            <a:r>
              <a:rPr lang="en-US" sz="2000" b="1" dirty="0"/>
              <a:t> Pasteur</a:t>
            </a:r>
          </a:p>
          <a:p>
            <a:r>
              <a:rPr lang="en-US" sz="1800" dirty="0"/>
              <a:t>Didier </a:t>
            </a:r>
            <a:r>
              <a:rPr lang="en-US" sz="1800" dirty="0" err="1"/>
              <a:t>Ménard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Swiss Tropical and Public Health Institute</a:t>
            </a:r>
          </a:p>
          <a:p>
            <a:r>
              <a:rPr lang="en-US" sz="1800" dirty="0"/>
              <a:t>Ingrid </a:t>
            </a:r>
            <a:r>
              <a:rPr lang="en-US" sz="1800" dirty="0" err="1"/>
              <a:t>Felger</a:t>
            </a:r>
            <a:endParaRPr lang="en-US" sz="1800" dirty="0"/>
          </a:p>
          <a:p>
            <a:pPr marL="0" indent="0">
              <a:buNone/>
            </a:pPr>
            <a:r>
              <a:rPr lang="en-US" sz="2000" b="1" dirty="0" err="1"/>
              <a:t>Institut</a:t>
            </a:r>
            <a:r>
              <a:rPr lang="en-US" sz="2000" b="1" dirty="0"/>
              <a:t> Pasteur in Cambodia </a:t>
            </a:r>
          </a:p>
          <a:p>
            <a:r>
              <a:rPr lang="en-US" sz="1800" dirty="0"/>
              <a:t>Sophy </a:t>
            </a:r>
            <a:r>
              <a:rPr lang="en-US" sz="1800" dirty="0" err="1"/>
              <a:t>Chy</a:t>
            </a:r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Rwanda Biomedical Center</a:t>
            </a:r>
          </a:p>
          <a:p>
            <a:r>
              <a:rPr lang="en-US" sz="1800" dirty="0" err="1"/>
              <a:t>Aimable</a:t>
            </a:r>
            <a:r>
              <a:rPr lang="en-US" sz="1800" dirty="0"/>
              <a:t> </a:t>
            </a:r>
            <a:r>
              <a:rPr lang="en-US" sz="1800" dirty="0" err="1"/>
              <a:t>Mbituymuremyi</a:t>
            </a:r>
            <a:endParaRPr lang="en-US" sz="1800" baseline="30000" dirty="0"/>
          </a:p>
          <a:p>
            <a:r>
              <a:rPr lang="en-US" sz="1800" dirty="0"/>
              <a:t>Aline </a:t>
            </a:r>
            <a:r>
              <a:rPr lang="en-US" sz="1800" dirty="0" err="1"/>
              <a:t>Uwimana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B52DA-6613-534E-8218-E58A654D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776" y="3368045"/>
            <a:ext cx="1344990" cy="9515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23751"/>
            <a:ext cx="10515600" cy="6481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10" y="2179367"/>
            <a:ext cx="1319896" cy="10196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8" y="5581153"/>
            <a:ext cx="3047633" cy="615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556" y="5389913"/>
            <a:ext cx="1880537" cy="8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311" y="6255130"/>
            <a:ext cx="1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Grant: </a:t>
            </a:r>
            <a:r>
              <a:rPr lang="en-US" dirty="0"/>
              <a:t>1032350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90815" y="6206071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Grant: G1100522</a:t>
            </a:r>
          </a:p>
          <a:p>
            <a:r>
              <a:rPr lang="en-GB" dirty="0"/>
              <a:t>&amp; </a:t>
            </a:r>
            <a:r>
              <a:rPr lang="en-US" dirty="0"/>
              <a:t>MR/L022508/1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01105" y="6272060"/>
            <a:ext cx="1930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Grant: UWSC9757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D72B-0760-8B4B-B4B3-AD2D57472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776" y="1644687"/>
            <a:ext cx="1378565" cy="527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B3721-D3FB-E048-830C-955FAB0C7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595" y="2763282"/>
            <a:ext cx="1484028" cy="632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01B38-0CB7-5D43-BF94-A88F81313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4989" y="4557735"/>
            <a:ext cx="14224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442674-B952-4C45-A4BF-9970A6D34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311" y="3926317"/>
            <a:ext cx="3070744" cy="724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CDE9F4-26EE-AB41-84E0-7DAE96A23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660" y="5786820"/>
            <a:ext cx="4827524" cy="42802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38888E8-1727-7A47-B523-6A53BD5B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F35D-D462-0E4D-B276-2358A757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C62B-6CCA-5349-9FD8-42A43266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3A39D-1F68-CA4B-BEFC-275BBCCD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374C6-20BE-E54B-8B7E-5CD59B6340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5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D8B-7DA1-8643-AD20-0DCBEE8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5"/>
            <a:ext cx="10515600" cy="1325563"/>
          </a:xfrm>
        </p:spPr>
        <p:txBody>
          <a:bodyPr/>
          <a:lstStyle/>
          <a:p>
            <a:r>
              <a:rPr lang="en-US" dirty="0"/>
              <a:t>Analysis of genetic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E277-FBB6-FA4D-B114-8BF11B70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Simulated the genotyping that would be used </a:t>
            </a:r>
            <a:r>
              <a:rPr lang="en-US" i="1" dirty="0"/>
              <a:t>in vivo </a:t>
            </a:r>
            <a:r>
              <a:rPr lang="en-US" dirty="0"/>
              <a:t>to recover the genetic signal observed by light microscopy at the time of treatment and at </a:t>
            </a:r>
            <a:r>
              <a:rPr lang="en-US" dirty="0">
                <a:solidFill>
                  <a:prstClr val="black"/>
                </a:solidFill>
              </a:rPr>
              <a:t>predetermined days during the follow-up period.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Technical limitations of acquiring blood samples and genotyping</a:t>
            </a:r>
          </a:p>
          <a:p>
            <a:r>
              <a:rPr lang="en-US" dirty="0"/>
              <a:t>A “sampling limit” exists; a finite amount of blood is used for genotyping</a:t>
            </a:r>
          </a:p>
          <a:p>
            <a:r>
              <a:rPr lang="en-US" dirty="0"/>
              <a:t>Magnitude of the genetic signal produced by an allele was proportional to the number of parasites carrying in the allele</a:t>
            </a:r>
          </a:p>
          <a:p>
            <a:r>
              <a:rPr lang="en-US" dirty="0"/>
              <a:t>An inherent feature of PCR is “template competition” </a:t>
            </a:r>
          </a:p>
          <a:p>
            <a:pPr lvl="1"/>
            <a:r>
              <a:rPr lang="en-US" sz="1900" dirty="0"/>
              <a:t>i.e., the relative detectability of alleles at each marker is dependent on their length, with shorter alleles being more detectable due to their being better amplified in the PCR process </a:t>
            </a:r>
            <a:endParaRPr lang="en-US" sz="1900" dirty="0">
              <a:effectLst/>
            </a:endParaRPr>
          </a:p>
          <a:p>
            <a:pPr lvl="1"/>
            <a:r>
              <a:rPr lang="en-US" sz="1900" dirty="0"/>
              <a:t>The shortest allele in each case was assumed to have a relative detectability of 1, while the longest had a relative detectability of 0.001</a:t>
            </a:r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94AE60-3166-BB4E-ABEB-3E4BFA93CACB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9E58D87-9DFF-A443-829F-9580ECE884B4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56DB81-C916-2343-B83E-A567295AC1D8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3A0615-CBC8-BB4A-9DD8-E9D02AE5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43B2-FABF-3A4A-9CD0-5BEED3B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18"/>
            <a:ext cx="10515600" cy="1325563"/>
          </a:xfrm>
        </p:spPr>
        <p:txBody>
          <a:bodyPr/>
          <a:lstStyle/>
          <a:p>
            <a:r>
              <a:rPr lang="en-US" dirty="0"/>
              <a:t>Molecular correction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8215-BCD9-F746-8B0E-FD4A7C3DB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 correction</a:t>
                </a:r>
              </a:p>
              <a:p>
                <a:pPr lvl="1"/>
                <a:r>
                  <a:rPr lang="en-US" dirty="0"/>
                  <a:t>All recurrent infections classified as recrudescence</a:t>
                </a:r>
              </a:p>
              <a:p>
                <a:r>
                  <a:rPr lang="en-US" dirty="0"/>
                  <a:t>World Health Organization (WHO)</a:t>
                </a:r>
              </a:p>
              <a:p>
                <a:pPr lvl="1"/>
                <a:r>
                  <a:rPr lang="en-US" dirty="0"/>
                  <a:t>Initial and recurrent samples must share alleles at all 3 markers to be classified as recrudescence. </a:t>
                </a:r>
              </a:p>
              <a:p>
                <a:r>
                  <a:rPr lang="en-US" dirty="0"/>
                  <a:t>No </a:t>
                </a:r>
                <a:r>
                  <a:rPr lang="en-US" i="1" dirty="0"/>
                  <a:t>glurp</a:t>
                </a:r>
              </a:p>
              <a:p>
                <a:pPr lvl="1"/>
                <a:r>
                  <a:rPr lang="en-US" dirty="0"/>
                  <a:t>As WHO but based on two loci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2/3 markers</a:t>
                </a:r>
              </a:p>
              <a:p>
                <a:pPr lvl="1"/>
                <a:r>
                  <a:rPr lang="en-US" dirty="0"/>
                  <a:t>As WHO but recurrent samples must share alleles at least at 2 out of 3 markers </a:t>
                </a:r>
              </a:p>
              <a:p>
                <a:r>
                  <a:rPr lang="en-US" dirty="0"/>
                  <a:t>Allelic family switch</a:t>
                </a:r>
              </a:p>
              <a:p>
                <a:pPr lvl="1"/>
                <a:r>
                  <a:rPr lang="en-US" dirty="0"/>
                  <a:t>Based on </a:t>
                </a:r>
                <a:r>
                  <a:rPr lang="en-US" i="1" dirty="0"/>
                  <a:t>msp-1 </a:t>
                </a:r>
                <a:r>
                  <a:rPr lang="en-US" dirty="0"/>
                  <a:t>and </a:t>
                </a:r>
                <a:r>
                  <a:rPr lang="en-US" i="1" dirty="0"/>
                  <a:t>msp-2. </a:t>
                </a:r>
                <a:r>
                  <a:rPr lang="en-US" dirty="0"/>
                  <a:t>No shared markers are reinfections. One shared marker requires a complete allelic family shift in the non-sharing marker to be a reinfection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F8215-BCD9-F746-8B0E-FD4A7C3DB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3A09C06-ABCC-4046-889F-AD3C3EB8D89A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726F0E0-BD5E-B64E-8A03-BDE999089D9B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5E57B43-D992-CB48-8123-3751188D6582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AA98D-42FA-9B49-B82A-74F43C54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95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8498-7701-8441-BD77-626BB8A0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8" y="107219"/>
            <a:ext cx="983693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Malaria parasite dynamics following treatment of a hypothetical patient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D81F4-5043-9F48-B48B-CD22BCCDF146}"/>
              </a:ext>
            </a:extLst>
          </p:cNvPr>
          <p:cNvGrpSpPr/>
          <p:nvPr/>
        </p:nvGrpSpPr>
        <p:grpSpPr>
          <a:xfrm>
            <a:off x="420758" y="1690688"/>
            <a:ext cx="7769087" cy="4653847"/>
            <a:chOff x="838200" y="1690688"/>
            <a:chExt cx="8369822" cy="460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8BEB2-880F-0A46-9E76-296422F40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8369822" cy="46016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C2FAF6-AC97-AE4A-A838-17F574789C79}"/>
                </a:ext>
              </a:extLst>
            </p:cNvPr>
            <p:cNvSpPr txBox="1"/>
            <p:nvPr/>
          </p:nvSpPr>
          <p:spPr>
            <a:xfrm>
              <a:off x="1869936" y="5657886"/>
              <a:ext cx="5443702" cy="639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0     3      7     14     21     28     35     42     49     56    63</a:t>
              </a:r>
            </a:p>
            <a:p>
              <a:pPr algn="ctr"/>
              <a:r>
                <a:rPr lang="en-US" dirty="0"/>
                <a:t>Time post-treatment (days)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15FD1C-B601-EE42-AC97-B06820BE8309}"/>
              </a:ext>
            </a:extLst>
          </p:cNvPr>
          <p:cNvSpPr txBox="1"/>
          <p:nvPr/>
        </p:nvSpPr>
        <p:spPr>
          <a:xfrm>
            <a:off x="7389112" y="1685274"/>
            <a:ext cx="48028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features of a “typical” 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Declining drug concentration post treatment (blue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Parasite clones detectable at the time of treatment (green and red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clones with potential to cause re-infection (Gray and orange lines)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EB415-D4DF-FD40-B467-BFA10532904B}"/>
              </a:ext>
            </a:extLst>
          </p:cNvPr>
          <p:cNvSpPr txBox="1"/>
          <p:nvPr/>
        </p:nvSpPr>
        <p:spPr>
          <a:xfrm>
            <a:off x="7389112" y="5012267"/>
            <a:ext cx="44583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Major challenge of efficacy trials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Distinguishing reason for recurrent infection i.e. recrudescent versus new infection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F4BE3-CF72-5441-82E4-432D591DE6F7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367565-9415-7446-90D3-4841EE3767BF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77F096-59E4-BC4A-AEAF-46D3337B9C88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2BD717-5367-454E-9470-2911CC78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3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307E-8AE2-7440-952C-63F88E53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003"/>
            <a:ext cx="10515600" cy="1325563"/>
          </a:xfrm>
        </p:spPr>
        <p:txBody>
          <a:bodyPr/>
          <a:lstStyle/>
          <a:p>
            <a:r>
              <a:rPr lang="en-US" dirty="0"/>
              <a:t>Malaria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9A42-EB6B-A04D-8F57-1713AFCC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Endemic in over 100 countries and causes </a:t>
            </a:r>
            <a:r>
              <a:rPr lang="en-US" sz="1900" dirty="0"/>
              <a:t>~</a:t>
            </a:r>
            <a:r>
              <a:rPr lang="en-US" dirty="0"/>
              <a:t>400,000 deaths per annum </a:t>
            </a:r>
          </a:p>
          <a:p>
            <a:r>
              <a:rPr lang="en-US" dirty="0"/>
              <a:t>Prompt treatment is an essential and effective public-health tool but drug resistance poses a constant threat</a:t>
            </a:r>
          </a:p>
          <a:p>
            <a:r>
              <a:rPr lang="en-US" dirty="0"/>
              <a:t>Drug efficacy trials monitor the continued efficacy of front-line drugs against falciparum malaria</a:t>
            </a:r>
          </a:p>
          <a:p>
            <a:pPr lvl="1"/>
            <a:r>
              <a:rPr lang="en-US" dirty="0"/>
              <a:t>Over-estimates = countries retaining a failing drug as first-line treatment with associated increases in morbidity and mortality</a:t>
            </a:r>
          </a:p>
          <a:p>
            <a:pPr lvl="1"/>
            <a:r>
              <a:rPr lang="en-US" dirty="0"/>
              <a:t>Under-estimates = removal of an effective treatment with substantial practical and economic implications</a:t>
            </a:r>
          </a:p>
          <a:p>
            <a:r>
              <a:rPr lang="en-US" dirty="0"/>
              <a:t>Trials are challenging</a:t>
            </a:r>
          </a:p>
          <a:p>
            <a:pPr lvl="1"/>
            <a:r>
              <a:rPr lang="en-US" dirty="0"/>
              <a:t>Require long durations of follow-up to detect drug failures</a:t>
            </a:r>
          </a:p>
          <a:p>
            <a:pPr lvl="1"/>
            <a:r>
              <a:rPr lang="en-US" dirty="0"/>
              <a:t>Patients are frequently re-infected during follow 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196021-F9C5-AD43-A087-8EFEEC22454A}"/>
              </a:ext>
            </a:extLst>
          </p:cNvPr>
          <p:cNvGrpSpPr/>
          <p:nvPr/>
        </p:nvGrpSpPr>
        <p:grpSpPr>
          <a:xfrm>
            <a:off x="0" y="1373000"/>
            <a:ext cx="12192000" cy="5082209"/>
            <a:chOff x="0" y="1361277"/>
            <a:chExt cx="12192000" cy="50822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F86815-46FF-E249-83D4-B104C59B8B88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5333D1-C302-DC47-9B95-FDABCB986A27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494C2-F8B2-4149-9471-D9E1429F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2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0F49-CB60-6741-8119-F3745ABB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5"/>
            <a:ext cx="10515600" cy="1325563"/>
          </a:xfrm>
        </p:spPr>
        <p:txBody>
          <a:bodyPr/>
          <a:lstStyle/>
          <a:p>
            <a:r>
              <a:rPr lang="en-US" dirty="0"/>
              <a:t>Mechanistic PK-PD model for malaria</a:t>
            </a: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5B0DE8B4-EBF9-7A45-8A31-239D513C634C}"/>
              </a:ext>
            </a:extLst>
          </p:cNvPr>
          <p:cNvSpPr/>
          <p:nvPr/>
        </p:nvSpPr>
        <p:spPr bwMode="auto">
          <a:xfrm rot="5400000">
            <a:off x="3665154" y="2475509"/>
            <a:ext cx="936104" cy="864096"/>
          </a:xfrm>
          <a:prstGeom prst="bentArrow">
            <a:avLst>
              <a:gd name="adj1" fmla="val 17820"/>
              <a:gd name="adj2" fmla="val 21111"/>
              <a:gd name="adj3" fmla="val 25000"/>
              <a:gd name="adj4" fmla="val 43750"/>
            </a:avLst>
          </a:prstGeom>
          <a:solidFill>
            <a:srgbClr val="DC002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520A69-0701-4649-A277-FC2C78757A70}"/>
              </a:ext>
            </a:extLst>
          </p:cNvPr>
          <p:cNvGrpSpPr/>
          <p:nvPr/>
        </p:nvGrpSpPr>
        <p:grpSpPr>
          <a:xfrm>
            <a:off x="532806" y="1647417"/>
            <a:ext cx="3134285" cy="1913012"/>
            <a:chOff x="9252520" y="2132856"/>
            <a:chExt cx="3134285" cy="19130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96DCB7-A689-4D49-B70F-7121396AED5D}"/>
                </a:ext>
              </a:extLst>
            </p:cNvPr>
            <p:cNvSpPr txBox="1"/>
            <p:nvPr/>
          </p:nvSpPr>
          <p:spPr>
            <a:xfrm>
              <a:off x="9252520" y="2132856"/>
              <a:ext cx="1638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Patient PK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2CF3C7-B057-904A-ACA9-75C46487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0592" y="2492896"/>
              <a:ext cx="2486213" cy="15529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AB731E-AA97-9346-AC3A-58A7A8FD1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324528" y="2780928"/>
              <a:ext cx="518018" cy="810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1D00F2-780E-6245-AB1D-45D4B0EF850B}"/>
              </a:ext>
            </a:extLst>
          </p:cNvPr>
          <p:cNvGrpSpPr/>
          <p:nvPr/>
        </p:nvGrpSpPr>
        <p:grpSpPr>
          <a:xfrm>
            <a:off x="532806" y="4167697"/>
            <a:ext cx="3048887" cy="1968128"/>
            <a:chOff x="14365088" y="2132856"/>
            <a:chExt cx="3048887" cy="19681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E8CADA-BD77-CA47-BC49-F01FE14ACDD0}"/>
                </a:ext>
              </a:extLst>
            </p:cNvPr>
            <p:cNvSpPr txBox="1"/>
            <p:nvPr/>
          </p:nvSpPr>
          <p:spPr>
            <a:xfrm>
              <a:off x="14365088" y="2132856"/>
              <a:ext cx="1826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Parasite PD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6548C8-E756-BD49-9B9A-7669532F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1152" y="2492896"/>
              <a:ext cx="2472823" cy="1608088"/>
            </a:xfrm>
            <a:prstGeom prst="rect">
              <a:avLst/>
            </a:prstGeom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A37F457A-1D96-8143-9BF3-484DC7E8E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509104" y="3501008"/>
              <a:ext cx="475279" cy="45780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Bent Arrow 12">
            <a:extLst>
              <a:ext uri="{FF2B5EF4-FFF2-40B4-BE49-F238E27FC236}">
                <a16:creationId xmlns:a16="http://schemas.microsoft.com/office/drawing/2014/main" id="{F7F59CEE-ADA2-B943-BAEC-A7D97DEDB55E}"/>
              </a:ext>
            </a:extLst>
          </p:cNvPr>
          <p:cNvSpPr/>
          <p:nvPr/>
        </p:nvSpPr>
        <p:spPr bwMode="auto">
          <a:xfrm rot="5400000" flipH="1">
            <a:off x="3669346" y="4567933"/>
            <a:ext cx="927720" cy="864096"/>
          </a:xfrm>
          <a:prstGeom prst="bentArrow">
            <a:avLst>
              <a:gd name="adj1" fmla="val 17820"/>
              <a:gd name="adj2" fmla="val 21111"/>
              <a:gd name="adj3" fmla="val 25000"/>
              <a:gd name="adj4" fmla="val 43750"/>
            </a:avLst>
          </a:prstGeom>
          <a:solidFill>
            <a:srgbClr val="DC002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AB6784-E786-B348-A4B2-783FDB0E79E5}"/>
              </a:ext>
            </a:extLst>
          </p:cNvPr>
          <p:cNvSpPr/>
          <p:nvPr/>
        </p:nvSpPr>
        <p:spPr>
          <a:xfrm>
            <a:off x="509142" y="1647417"/>
            <a:ext cx="3192016" cy="2041440"/>
          </a:xfrm>
          <a:prstGeom prst="roundRect">
            <a:avLst>
              <a:gd name="adj" fmla="val 10000"/>
            </a:avLst>
          </a:prstGeom>
          <a:noFill/>
          <a:ln w="15875"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661C49-A21C-E94F-B987-AF17E3F0A3A3}"/>
              </a:ext>
            </a:extLst>
          </p:cNvPr>
          <p:cNvSpPr/>
          <p:nvPr/>
        </p:nvSpPr>
        <p:spPr>
          <a:xfrm>
            <a:off x="532806" y="4167697"/>
            <a:ext cx="3192016" cy="2041440"/>
          </a:xfrm>
          <a:prstGeom prst="roundRect">
            <a:avLst>
              <a:gd name="adj" fmla="val 10000"/>
            </a:avLst>
          </a:prstGeom>
          <a:noFill/>
          <a:ln w="15875"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A2AD3-CA18-3D42-BE00-FAB986FB3C93}"/>
              </a:ext>
            </a:extLst>
          </p:cNvPr>
          <p:cNvCxnSpPr/>
          <p:nvPr/>
        </p:nvCxnSpPr>
        <p:spPr bwMode="auto">
          <a:xfrm>
            <a:off x="6064102" y="3892241"/>
            <a:ext cx="381000" cy="158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E3DBFA-EFFA-0C47-B377-52FBFFDF9F19}"/>
              </a:ext>
            </a:extLst>
          </p:cNvPr>
          <p:cNvGrpSpPr/>
          <p:nvPr/>
        </p:nvGrpSpPr>
        <p:grpSpPr>
          <a:xfrm>
            <a:off x="3930502" y="3391119"/>
            <a:ext cx="2133600" cy="1208626"/>
            <a:chOff x="3505200" y="3048001"/>
            <a:chExt cx="2133600" cy="1283037"/>
          </a:xfrm>
        </p:grpSpPr>
        <p:grpSp>
          <p:nvGrpSpPr>
            <p:cNvPr id="18" name="Group 129">
              <a:extLst>
                <a:ext uri="{FF2B5EF4-FFF2-40B4-BE49-F238E27FC236}">
                  <a16:creationId xmlns:a16="http://schemas.microsoft.com/office/drawing/2014/main" id="{BE6CCD16-65A3-C247-BC5D-DE6030D21B00}"/>
                </a:ext>
              </a:extLst>
            </p:cNvPr>
            <p:cNvGrpSpPr/>
            <p:nvPr/>
          </p:nvGrpSpPr>
          <p:grpSpPr>
            <a:xfrm>
              <a:off x="3505200" y="3048001"/>
              <a:ext cx="2133600" cy="1283037"/>
              <a:chOff x="10434" y="5098807"/>
              <a:chExt cx="6052840" cy="4919766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BE3AD3B-2D80-254F-BF13-DF17208DD388}"/>
                  </a:ext>
                </a:extLst>
              </p:cNvPr>
              <p:cNvSpPr/>
              <p:nvPr/>
            </p:nvSpPr>
            <p:spPr>
              <a:xfrm>
                <a:off x="10434" y="5098807"/>
                <a:ext cx="6052840" cy="4481991"/>
              </a:xfrm>
              <a:prstGeom prst="roundRect">
                <a:avLst>
                  <a:gd name="adj" fmla="val 10000"/>
                </a:avLst>
              </a:prstGeom>
              <a:ln w="15875"/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ounded Rectangle 4">
                <a:extLst>
                  <a:ext uri="{FF2B5EF4-FFF2-40B4-BE49-F238E27FC236}">
                    <a16:creationId xmlns:a16="http://schemas.microsoft.com/office/drawing/2014/main" id="{2DFB26FA-9A91-CC4D-9DF4-494C5F1AB9D0}"/>
                  </a:ext>
                </a:extLst>
              </p:cNvPr>
              <p:cNvSpPr/>
              <p:nvPr/>
            </p:nvSpPr>
            <p:spPr>
              <a:xfrm>
                <a:off x="10434" y="5247248"/>
                <a:ext cx="6052840" cy="47713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9535" tIns="89535" rIns="89535" bIns="89535" numCol="1" spcCol="1270" anchor="t" anchorCtr="0">
                <a:noAutofit/>
              </a:bodyPr>
              <a:lstStyle/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400" b="1" i="1" kern="1200" dirty="0"/>
                  <a:t> </a:t>
                </a:r>
                <a:r>
                  <a:rPr lang="en-GB" sz="1400" b="1" kern="1200" dirty="0"/>
                  <a:t>PK/PD model</a:t>
                </a:r>
                <a:r>
                  <a:rPr lang="en-GB" sz="1000" kern="1200" baseline="30000" dirty="0"/>
                  <a:t>1,2</a:t>
                </a:r>
              </a:p>
            </p:txBody>
          </p:sp>
        </p:grpSp>
        <p:graphicFrame>
          <p:nvGraphicFramePr>
            <p:cNvPr id="19" name="Object 3">
              <a:extLst>
                <a:ext uri="{FF2B5EF4-FFF2-40B4-BE49-F238E27FC236}">
                  <a16:creationId xmlns:a16="http://schemas.microsoft.com/office/drawing/2014/main" id="{66C7D3D0-4F95-BF41-9B68-8423A19F08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0350325"/>
                </p:ext>
              </p:extLst>
            </p:nvPr>
          </p:nvGraphicFramePr>
          <p:xfrm>
            <a:off x="3722688" y="3512566"/>
            <a:ext cx="1697037" cy="45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8" name="Equation" r:id="rId8" imgW="1790700" imgH="482600" progId="Equation.3">
                    <p:embed/>
                  </p:oleObj>
                </mc:Choice>
                <mc:Fallback>
                  <p:oleObj name="Equation" r:id="rId8" imgW="1790700" imgH="482600" progId="Equation.3">
                    <p:embed/>
                    <p:pic>
                      <p:nvPicPr>
                        <p:cNvPr id="2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2688" y="3512566"/>
                          <a:ext cx="1697037" cy="45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DC183C-4B36-B548-80D6-577E5EFCE59D}"/>
              </a:ext>
            </a:extLst>
          </p:cNvPr>
          <p:cNvGrpSpPr/>
          <p:nvPr/>
        </p:nvGrpSpPr>
        <p:grpSpPr>
          <a:xfrm>
            <a:off x="6368902" y="2444441"/>
            <a:ext cx="3124200" cy="2743200"/>
            <a:chOff x="5943600" y="2209800"/>
            <a:chExt cx="3124200" cy="27432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48F4A4-7E53-0E42-83FC-52CF5368A2AC}"/>
                </a:ext>
              </a:extLst>
            </p:cNvPr>
            <p:cNvGrpSpPr/>
            <p:nvPr/>
          </p:nvGrpSpPr>
          <p:grpSpPr>
            <a:xfrm>
              <a:off x="5943600" y="2209800"/>
              <a:ext cx="3124200" cy="2743200"/>
              <a:chOff x="5715000" y="2057400"/>
              <a:chExt cx="3124200" cy="3028181"/>
            </a:xfrm>
          </p:grpSpPr>
          <p:grpSp>
            <p:nvGrpSpPr>
              <p:cNvPr id="25" name="Group 179">
                <a:extLst>
                  <a:ext uri="{FF2B5EF4-FFF2-40B4-BE49-F238E27FC236}">
                    <a16:creationId xmlns:a16="http://schemas.microsoft.com/office/drawing/2014/main" id="{27A38FB7-54FD-D642-B80F-07765BA77CD0}"/>
                  </a:ext>
                </a:extLst>
              </p:cNvPr>
              <p:cNvGrpSpPr/>
              <p:nvPr/>
            </p:nvGrpSpPr>
            <p:grpSpPr>
              <a:xfrm>
                <a:off x="5715000" y="2057400"/>
                <a:ext cx="3124200" cy="3028181"/>
                <a:chOff x="-146013" y="5098804"/>
                <a:chExt cx="6414314" cy="5068213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3FADB30-0281-C44F-BE70-CA4740171E8B}"/>
                    </a:ext>
                  </a:extLst>
                </p:cNvPr>
                <p:cNvSpPr/>
                <p:nvPr/>
              </p:nvSpPr>
              <p:spPr>
                <a:xfrm>
                  <a:off x="10434" y="5098804"/>
                  <a:ext cx="6052840" cy="5068213"/>
                </a:xfrm>
                <a:prstGeom prst="roundRect">
                  <a:avLst>
                    <a:gd name="adj" fmla="val 10000"/>
                  </a:avLst>
                </a:prstGeom>
                <a:ln w="15875"/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Rounded Rectangle 4">
                  <a:extLst>
                    <a:ext uri="{FF2B5EF4-FFF2-40B4-BE49-F238E27FC236}">
                      <a16:creationId xmlns:a16="http://schemas.microsoft.com/office/drawing/2014/main" id="{CA01E497-0C8F-4B40-AB7C-558B47B218AE}"/>
                    </a:ext>
                  </a:extLst>
                </p:cNvPr>
                <p:cNvSpPr/>
                <p:nvPr/>
              </p:nvSpPr>
              <p:spPr>
                <a:xfrm>
                  <a:off x="-146013" y="5268157"/>
                  <a:ext cx="6414314" cy="477132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9535" tIns="89535" rIns="89535" bIns="89535" numCol="1" spcCol="1270" anchor="t" anchorCtr="0">
                  <a:noAutofit/>
                </a:bodyPr>
                <a:lstStyle/>
                <a:p>
                  <a:pPr algn="ctr" defTabSz="20891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GB" sz="1600" b="1" dirty="0"/>
                    <a:t>Individual treatment outcome</a:t>
                  </a:r>
                </a:p>
              </p:txBody>
            </p:sp>
          </p:grpSp>
          <p:pic>
            <p:nvPicPr>
              <p:cNvPr id="26" name="Picture 7">
                <a:extLst>
                  <a:ext uri="{FF2B5EF4-FFF2-40B4-BE49-F238E27FC236}">
                    <a16:creationId xmlns:a16="http://schemas.microsoft.com/office/drawing/2014/main" id="{71626341-EBD7-0E48-9694-B792C849D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867400" y="3124200"/>
                <a:ext cx="609600" cy="1204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F1C170-EEDD-734B-AA99-A387EFA9A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4248" y="3140968"/>
              <a:ext cx="1872208" cy="132866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A63585-0029-5044-A4AF-E04AC9B3D020}"/>
              </a:ext>
            </a:extLst>
          </p:cNvPr>
          <p:cNvSpPr txBox="1"/>
          <p:nvPr/>
        </p:nvSpPr>
        <p:spPr>
          <a:xfrm>
            <a:off x="4372894" y="1543548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PK models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7363626A-7E53-9440-96B3-4005F9301FB9}"/>
              </a:ext>
            </a:extLst>
          </p:cNvPr>
          <p:cNvSpPr/>
          <p:nvPr/>
        </p:nvSpPr>
        <p:spPr bwMode="auto">
          <a:xfrm>
            <a:off x="3724822" y="1645173"/>
            <a:ext cx="648072" cy="28803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CEE9E-8B4C-1F4B-9876-0479DDA2495C}"/>
              </a:ext>
            </a:extLst>
          </p:cNvPr>
          <p:cNvSpPr txBox="1"/>
          <p:nvPr/>
        </p:nvSpPr>
        <p:spPr>
          <a:xfrm>
            <a:off x="4396558" y="1924634"/>
            <a:ext cx="2113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variability</a:t>
            </a:r>
          </a:p>
        </p:txBody>
      </p:sp>
      <p:sp>
        <p:nvSpPr>
          <p:cNvPr id="32" name="Left Arrow 31">
            <a:extLst>
              <a:ext uri="{FF2B5EF4-FFF2-40B4-BE49-F238E27FC236}">
                <a16:creationId xmlns:a16="http://schemas.microsoft.com/office/drawing/2014/main" id="{84CD1CEF-0B67-2B46-94CB-958ED1EE26D7}"/>
              </a:ext>
            </a:extLst>
          </p:cNvPr>
          <p:cNvSpPr/>
          <p:nvPr/>
        </p:nvSpPr>
        <p:spPr bwMode="auto">
          <a:xfrm>
            <a:off x="3748486" y="2026259"/>
            <a:ext cx="648072" cy="28803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C6C1F-C478-DF4B-A450-5BA39E92A5A5}"/>
              </a:ext>
            </a:extLst>
          </p:cNvPr>
          <p:cNvSpPr txBox="1"/>
          <p:nvPr/>
        </p:nvSpPr>
        <p:spPr>
          <a:xfrm>
            <a:off x="4407873" y="5795906"/>
            <a:ext cx="2113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variability</a:t>
            </a:r>
          </a:p>
        </p:txBody>
      </p:sp>
      <p:sp>
        <p:nvSpPr>
          <p:cNvPr id="34" name="Left Arrow 33">
            <a:extLst>
              <a:ext uri="{FF2B5EF4-FFF2-40B4-BE49-F238E27FC236}">
                <a16:creationId xmlns:a16="http://schemas.microsoft.com/office/drawing/2014/main" id="{E97079FB-81E9-7B46-9776-8ACF09DE2876}"/>
              </a:ext>
            </a:extLst>
          </p:cNvPr>
          <p:cNvSpPr/>
          <p:nvPr/>
        </p:nvSpPr>
        <p:spPr bwMode="auto">
          <a:xfrm>
            <a:off x="3759801" y="5897531"/>
            <a:ext cx="648072" cy="28803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DA73F1-DD9E-FF4A-9597-D8F29199ABC3}"/>
              </a:ext>
            </a:extLst>
          </p:cNvPr>
          <p:cNvSpPr/>
          <p:nvPr/>
        </p:nvSpPr>
        <p:spPr>
          <a:xfrm>
            <a:off x="6442986" y="1653320"/>
            <a:ext cx="5502380" cy="4482505"/>
          </a:xfrm>
          <a:prstGeom prst="roundRect">
            <a:avLst>
              <a:gd name="adj" fmla="val 10000"/>
            </a:avLst>
          </a:prstGeom>
          <a:noFill/>
          <a:ln w="15875"/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90643F9F-1EED-184A-9824-A9C75B958C91}"/>
              </a:ext>
            </a:extLst>
          </p:cNvPr>
          <p:cNvSpPr/>
          <p:nvPr/>
        </p:nvSpPr>
        <p:spPr bwMode="auto">
          <a:xfrm>
            <a:off x="8917038" y="1999646"/>
            <a:ext cx="1152128" cy="432048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6EA332-F2CF-7547-BD65-203CAF360709}"/>
              </a:ext>
            </a:extLst>
          </p:cNvPr>
          <p:cNvSpPr txBox="1"/>
          <p:nvPr/>
        </p:nvSpPr>
        <p:spPr>
          <a:xfrm>
            <a:off x="8889761" y="1628562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Repeat </a:t>
            </a: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692E2361-D4CC-7A46-B539-4E486D4AF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850378" y="2707698"/>
            <a:ext cx="1858148" cy="187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08763D-CAEE-BB41-B350-5E42D7D47257}"/>
              </a:ext>
            </a:extLst>
          </p:cNvPr>
          <p:cNvSpPr txBox="1"/>
          <p:nvPr/>
        </p:nvSpPr>
        <p:spPr>
          <a:xfrm>
            <a:off x="9412823" y="4673111"/>
            <a:ext cx="2530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% cured</a:t>
            </a:r>
          </a:p>
          <a:p>
            <a:pPr algn="ctr"/>
            <a:r>
              <a:rPr lang="en-US" sz="2800" dirty="0"/>
              <a:t>population level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C2489C-403F-9B41-878E-7E36604B61B7}"/>
              </a:ext>
            </a:extLst>
          </p:cNvPr>
          <p:cNvSpPr/>
          <p:nvPr/>
        </p:nvSpPr>
        <p:spPr>
          <a:xfrm>
            <a:off x="227081" y="6427113"/>
            <a:ext cx="63589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Kay, K. and I. M. Hastings (2011). "Development, evaluation, and application of an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in silico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 model for antimalarial drug treatment and failure." </a:t>
            </a:r>
            <a:r>
              <a:rPr lang="en-US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Antimicrob</a:t>
            </a:r>
            <a:r>
              <a:rPr 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 Agents </a:t>
            </a:r>
            <a:r>
              <a:rPr lang="en-US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Chemother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55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</a:rPr>
              <a:t>(7): </a:t>
            </a:r>
            <a:r>
              <a:rPr lang="mr-I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3380-3392</a:t>
            </a: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196F96-ED0E-664A-A222-291ABC4DBD8B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E3B740-324E-B248-A99A-AF039EB68BD1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73BFC0C-F779-E34C-9112-13548E2B282C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DC24383-A8FF-C04E-BE94-8DB67A44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6" grpId="0" animBg="1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3A97-EEBF-2B4E-86DA-ECAD1C79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1" y="224449"/>
            <a:ext cx="10515600" cy="1325563"/>
          </a:xfrm>
        </p:spPr>
        <p:txBody>
          <a:bodyPr/>
          <a:lstStyle/>
          <a:p>
            <a:r>
              <a:rPr lang="en-US" dirty="0"/>
              <a:t>Modifications for clinical trial analysis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CBB19F-6290-2949-9B0F-49B1383A5FC6}"/>
              </a:ext>
            </a:extLst>
          </p:cNvPr>
          <p:cNvCxnSpPr/>
          <p:nvPr/>
        </p:nvCxnSpPr>
        <p:spPr bwMode="auto">
          <a:xfrm flipV="1">
            <a:off x="2003092" y="5497127"/>
            <a:ext cx="668131" cy="80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A09FB-C3E1-F241-B610-E14B89D7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1" y="2122076"/>
            <a:ext cx="1800200" cy="1155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0319AD-F549-6641-B353-D8546D87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1" y="4789492"/>
            <a:ext cx="1795340" cy="11521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ADAC6F-F421-134D-8ABB-6C7899B3120D}"/>
              </a:ext>
            </a:extLst>
          </p:cNvPr>
          <p:cNvCxnSpPr/>
          <p:nvPr/>
        </p:nvCxnSpPr>
        <p:spPr bwMode="auto">
          <a:xfrm flipH="1">
            <a:off x="1148695" y="4501460"/>
            <a:ext cx="816" cy="27252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A42A4-AB96-B44C-955C-9B7D395C0940}"/>
              </a:ext>
            </a:extLst>
          </p:cNvPr>
          <p:cNvCxnSpPr/>
          <p:nvPr/>
        </p:nvCxnSpPr>
        <p:spPr bwMode="auto">
          <a:xfrm flipV="1">
            <a:off x="1112691" y="3277323"/>
            <a:ext cx="0" cy="288033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4518835-ACBE-FD4E-B633-EEB6FDC1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91" y="3565356"/>
            <a:ext cx="1800200" cy="10422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1F2846-03C6-D74C-B93B-5AF1F715BCE1}"/>
              </a:ext>
            </a:extLst>
          </p:cNvPr>
          <p:cNvCxnSpPr/>
          <p:nvPr/>
        </p:nvCxnSpPr>
        <p:spPr bwMode="auto">
          <a:xfrm>
            <a:off x="1987152" y="4037302"/>
            <a:ext cx="360040" cy="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5F7AB91-5E64-F241-8C8D-A39B4362F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192" y="3533246"/>
            <a:ext cx="1080120" cy="957179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D928232-A3A3-5B4C-9136-D2ED8F65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328" y="3814525"/>
            <a:ext cx="648072" cy="6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414666-0C0D-7845-A9E5-44B32CD603C5}"/>
              </a:ext>
            </a:extLst>
          </p:cNvPr>
          <p:cNvSpPr txBox="1"/>
          <p:nvPr/>
        </p:nvSpPr>
        <p:spPr>
          <a:xfrm>
            <a:off x="3427312" y="3461238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% cured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83FE0E30-579E-314A-B8A5-A04C2BE8628D}"/>
              </a:ext>
            </a:extLst>
          </p:cNvPr>
          <p:cNvSpPr/>
          <p:nvPr/>
        </p:nvSpPr>
        <p:spPr bwMode="auto">
          <a:xfrm>
            <a:off x="3067272" y="3245214"/>
            <a:ext cx="648072" cy="216024"/>
          </a:xfrm>
          <a:prstGeom prst="curvedDownArrow">
            <a:avLst>
              <a:gd name="adj1" fmla="val 25000"/>
              <a:gd name="adj2" fmla="val 67778"/>
              <a:gd name="adj3" fmla="val 25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25BC9B66-DE82-A24B-BD4F-36827D98CCA2}"/>
              </a:ext>
            </a:extLst>
          </p:cNvPr>
          <p:cNvGrpSpPr/>
          <p:nvPr/>
        </p:nvGrpSpPr>
        <p:grpSpPr>
          <a:xfrm>
            <a:off x="2240905" y="1854371"/>
            <a:ext cx="5802056" cy="3440651"/>
            <a:chOff x="5714998" y="2399542"/>
            <a:chExt cx="3498986" cy="2886115"/>
          </a:xfrm>
        </p:grpSpPr>
        <p:grpSp>
          <p:nvGrpSpPr>
            <p:cNvPr id="23" name="Group 179">
              <a:extLst>
                <a:ext uri="{FF2B5EF4-FFF2-40B4-BE49-F238E27FC236}">
                  <a16:creationId xmlns:a16="http://schemas.microsoft.com/office/drawing/2014/main" id="{0B9253BA-513C-0F41-A7F1-A576959B259D}"/>
                </a:ext>
              </a:extLst>
            </p:cNvPr>
            <p:cNvGrpSpPr/>
            <p:nvPr/>
          </p:nvGrpSpPr>
          <p:grpSpPr>
            <a:xfrm>
              <a:off x="5714998" y="2399542"/>
              <a:ext cx="3498986" cy="2886115"/>
              <a:chOff x="-146017" y="5671443"/>
              <a:chExt cx="7183790" cy="4830440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BE1AFC51-DCFC-3A48-9108-7AF1E3230282}"/>
                  </a:ext>
                </a:extLst>
              </p:cNvPr>
              <p:cNvSpPr/>
              <p:nvPr/>
            </p:nvSpPr>
            <p:spPr>
              <a:xfrm>
                <a:off x="10435" y="5671443"/>
                <a:ext cx="7027338" cy="3842452"/>
              </a:xfrm>
              <a:prstGeom prst="roundRect">
                <a:avLst>
                  <a:gd name="adj" fmla="val 10000"/>
                </a:avLst>
              </a:prstGeom>
              <a:ln w="15875"/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ounded Rectangle 4">
                <a:extLst>
                  <a:ext uri="{FF2B5EF4-FFF2-40B4-BE49-F238E27FC236}">
                    <a16:creationId xmlns:a16="http://schemas.microsoft.com/office/drawing/2014/main" id="{F0544A1E-38D7-E441-8427-090AE2A97974}"/>
                  </a:ext>
                </a:extLst>
              </p:cNvPr>
              <p:cNvSpPr/>
              <p:nvPr/>
            </p:nvSpPr>
            <p:spPr>
              <a:xfrm>
                <a:off x="-146017" y="5730557"/>
                <a:ext cx="6414313" cy="47713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9535" tIns="89535" rIns="89535" bIns="89535" numCol="1" spcCol="1270" anchor="t" anchorCtr="0">
                <a:noAutofit/>
              </a:bodyPr>
              <a:lstStyle/>
              <a:p>
                <a:pPr algn="ctr" defTabSz="20891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GB" sz="1200" b="1" dirty="0"/>
                  <a:t>Individual treatment outcome</a:t>
                </a:r>
              </a:p>
            </p:txBody>
          </p:sp>
        </p:grpSp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25FC099D-614B-AE48-B2BC-9701C784B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822729" y="3033079"/>
              <a:ext cx="530968" cy="905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1B91853-D828-FF44-B436-CBAA3FB1922C}"/>
              </a:ext>
            </a:extLst>
          </p:cNvPr>
          <p:cNvSpPr txBox="1"/>
          <p:nvPr/>
        </p:nvSpPr>
        <p:spPr>
          <a:xfrm>
            <a:off x="3511768" y="3434272"/>
            <a:ext cx="61552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400" dirty="0"/>
              <a:t>10</a:t>
            </a:r>
            <a:r>
              <a:rPr lang="en-GB" sz="1400" baseline="30000" dirty="0"/>
              <a:t>5</a:t>
            </a:r>
            <a:endParaRPr lang="en-GB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2BB90C-A58B-1747-A0A5-527D6069723E}"/>
              </a:ext>
            </a:extLst>
          </p:cNvPr>
          <p:cNvSpPr txBox="1"/>
          <p:nvPr/>
        </p:nvSpPr>
        <p:spPr>
          <a:xfrm>
            <a:off x="3522187" y="3034290"/>
            <a:ext cx="52058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400" dirty="0"/>
              <a:t>10</a:t>
            </a:r>
            <a:r>
              <a:rPr lang="en-GB" sz="1400" baseline="30000" dirty="0"/>
              <a:t>8</a:t>
            </a:r>
            <a:endParaRPr lang="en-GB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2F782-CE54-A641-98F0-8B0F5FCC7B67}"/>
              </a:ext>
            </a:extLst>
          </p:cNvPr>
          <p:cNvSpPr txBox="1"/>
          <p:nvPr/>
        </p:nvSpPr>
        <p:spPr>
          <a:xfrm>
            <a:off x="2497147" y="4243548"/>
            <a:ext cx="457332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44D7E-F346-084B-80CA-6576C9675076}"/>
              </a:ext>
            </a:extLst>
          </p:cNvPr>
          <p:cNvSpPr txBox="1"/>
          <p:nvPr/>
        </p:nvSpPr>
        <p:spPr>
          <a:xfrm>
            <a:off x="3488786" y="2628048"/>
            <a:ext cx="52058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400" dirty="0"/>
              <a:t>10</a:t>
            </a:r>
            <a:r>
              <a:rPr lang="en-GB" sz="1400" baseline="30000" dirty="0"/>
              <a:t>10</a:t>
            </a:r>
            <a:endParaRPr lang="en-GB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9F4AD-D291-3343-8250-784BDB8FE864}"/>
              </a:ext>
            </a:extLst>
          </p:cNvPr>
          <p:cNvSpPr txBox="1"/>
          <p:nvPr/>
        </p:nvSpPr>
        <p:spPr>
          <a:xfrm>
            <a:off x="3509321" y="2363997"/>
            <a:ext cx="52058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400" dirty="0"/>
              <a:t>10</a:t>
            </a:r>
            <a:r>
              <a:rPr lang="en-GB" sz="1400" baseline="30000" dirty="0"/>
              <a:t>12</a:t>
            </a:r>
            <a:endParaRPr lang="en-GB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0507F1-D9C8-E24B-B097-5744DF09443A}"/>
              </a:ext>
            </a:extLst>
          </p:cNvPr>
          <p:cNvGrpSpPr/>
          <p:nvPr/>
        </p:nvGrpSpPr>
        <p:grpSpPr>
          <a:xfrm>
            <a:off x="4201247" y="3590391"/>
            <a:ext cx="500928" cy="549722"/>
            <a:chOff x="1320020" y="4560248"/>
            <a:chExt cx="1381411" cy="1299907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8CD58E-0749-F548-B1C7-4928963A7A29}"/>
                </a:ext>
              </a:extLst>
            </p:cNvPr>
            <p:cNvSpPr/>
            <p:nvPr/>
          </p:nvSpPr>
          <p:spPr>
            <a:xfrm rot="21095678">
              <a:off x="2116981" y="4573592"/>
              <a:ext cx="584450" cy="1286563"/>
            </a:xfrm>
            <a:custGeom>
              <a:avLst/>
              <a:gdLst>
                <a:gd name="connsiteX0" fmla="*/ 0 w 865208"/>
                <a:gd name="connsiteY0" fmla="*/ 0 h 1691093"/>
                <a:gd name="connsiteX1" fmla="*/ 376784 w 865208"/>
                <a:gd name="connsiteY1" fmla="*/ 1409632 h 1691093"/>
                <a:gd name="connsiteX2" fmla="*/ 865208 w 865208"/>
                <a:gd name="connsiteY2" fmla="*/ 1688768 h 1691093"/>
                <a:gd name="connsiteX3" fmla="*/ 865208 w 865208"/>
                <a:gd name="connsiteY3" fmla="*/ 1688768 h 16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208" h="1691093">
                  <a:moveTo>
                    <a:pt x="0" y="0"/>
                  </a:moveTo>
                  <a:cubicBezTo>
                    <a:pt x="116291" y="564085"/>
                    <a:pt x="232583" y="1128171"/>
                    <a:pt x="376784" y="1409632"/>
                  </a:cubicBezTo>
                  <a:cubicBezTo>
                    <a:pt x="520985" y="1691093"/>
                    <a:pt x="865208" y="1688768"/>
                    <a:pt x="865208" y="1688768"/>
                  </a:cubicBezTo>
                  <a:lnTo>
                    <a:pt x="865208" y="1688768"/>
                  </a:lnTo>
                </a:path>
              </a:pathLst>
            </a:custGeom>
            <a:ln w="254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A494F5B-0574-224E-8AE2-103740D323D0}"/>
                </a:ext>
              </a:extLst>
            </p:cNvPr>
            <p:cNvSpPr/>
            <p:nvPr/>
          </p:nvSpPr>
          <p:spPr>
            <a:xfrm>
              <a:off x="1320020" y="4560248"/>
              <a:ext cx="584450" cy="1240340"/>
            </a:xfrm>
            <a:custGeom>
              <a:avLst/>
              <a:gdLst>
                <a:gd name="connsiteX0" fmla="*/ 0 w 865208"/>
                <a:gd name="connsiteY0" fmla="*/ 0 h 1691093"/>
                <a:gd name="connsiteX1" fmla="*/ 376784 w 865208"/>
                <a:gd name="connsiteY1" fmla="*/ 1409632 h 1691093"/>
                <a:gd name="connsiteX2" fmla="*/ 865208 w 865208"/>
                <a:gd name="connsiteY2" fmla="*/ 1688768 h 1691093"/>
                <a:gd name="connsiteX3" fmla="*/ 865208 w 865208"/>
                <a:gd name="connsiteY3" fmla="*/ 1688768 h 16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208" h="1691093">
                  <a:moveTo>
                    <a:pt x="0" y="0"/>
                  </a:moveTo>
                  <a:cubicBezTo>
                    <a:pt x="116291" y="564085"/>
                    <a:pt x="232583" y="1128171"/>
                    <a:pt x="376784" y="1409632"/>
                  </a:cubicBezTo>
                  <a:cubicBezTo>
                    <a:pt x="520985" y="1691093"/>
                    <a:pt x="865208" y="1688768"/>
                    <a:pt x="865208" y="1688768"/>
                  </a:cubicBezTo>
                  <a:lnTo>
                    <a:pt x="865208" y="1688768"/>
                  </a:lnTo>
                </a:path>
              </a:pathLst>
            </a:custGeom>
            <a:ln w="254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D67E6AB4-7183-1444-B697-1B5AC5E983E6}"/>
              </a:ext>
            </a:extLst>
          </p:cNvPr>
          <p:cNvSpPr/>
          <p:nvPr/>
        </p:nvSpPr>
        <p:spPr>
          <a:xfrm>
            <a:off x="3960550" y="2364171"/>
            <a:ext cx="2488242" cy="1572538"/>
          </a:xfrm>
          <a:custGeom>
            <a:avLst/>
            <a:gdLst>
              <a:gd name="connsiteX0" fmla="*/ 0 w 5080000"/>
              <a:gd name="connsiteY0" fmla="*/ 0 h 3791858"/>
              <a:gd name="connsiteX1" fmla="*/ 2249714 w 5080000"/>
              <a:gd name="connsiteY1" fmla="*/ 3640667 h 3791858"/>
              <a:gd name="connsiteX2" fmla="*/ 5080000 w 5080000"/>
              <a:gd name="connsiteY2" fmla="*/ 907143 h 379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0" h="3791858">
                <a:moveTo>
                  <a:pt x="0" y="0"/>
                </a:moveTo>
                <a:cubicBezTo>
                  <a:pt x="701523" y="1744738"/>
                  <a:pt x="1403047" y="3489477"/>
                  <a:pt x="2249714" y="3640667"/>
                </a:cubicBezTo>
                <a:cubicBezTo>
                  <a:pt x="3096381" y="3791858"/>
                  <a:pt x="5080000" y="907143"/>
                  <a:pt x="5080000" y="907143"/>
                </a:cubicBezTo>
              </a:path>
            </a:pathLst>
          </a:custGeom>
          <a:ln w="254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3DCAAB-79B6-C448-8F5F-C5A40B1F7407}"/>
              </a:ext>
            </a:extLst>
          </p:cNvPr>
          <p:cNvGrpSpPr/>
          <p:nvPr/>
        </p:nvGrpSpPr>
        <p:grpSpPr>
          <a:xfrm>
            <a:off x="4766149" y="2592185"/>
            <a:ext cx="1367433" cy="1366312"/>
            <a:chOff x="2802130" y="2102399"/>
            <a:chExt cx="2874198" cy="3256959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9B8D12-648C-8749-982C-FC134268DA59}"/>
                </a:ext>
              </a:extLst>
            </p:cNvPr>
            <p:cNvSpPr/>
            <p:nvPr/>
          </p:nvSpPr>
          <p:spPr>
            <a:xfrm>
              <a:off x="2802130" y="2102399"/>
              <a:ext cx="2874198" cy="3256959"/>
            </a:xfrm>
            <a:custGeom>
              <a:avLst/>
              <a:gdLst>
                <a:gd name="connsiteX0" fmla="*/ 4674918 w 4674918"/>
                <a:gd name="connsiteY0" fmla="*/ 0 h 4440574"/>
                <a:gd name="connsiteX1" fmla="*/ 1353633 w 4674918"/>
                <a:gd name="connsiteY1" fmla="*/ 3879978 h 4440574"/>
                <a:gd name="connsiteX2" fmla="*/ 0 w 4674918"/>
                <a:gd name="connsiteY2" fmla="*/ 3363578 h 444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4918" h="4440574">
                  <a:moveTo>
                    <a:pt x="4674918" y="0"/>
                  </a:moveTo>
                  <a:cubicBezTo>
                    <a:pt x="3403852" y="1659691"/>
                    <a:pt x="2132786" y="3319382"/>
                    <a:pt x="1353633" y="3879978"/>
                  </a:cubicBezTo>
                  <a:cubicBezTo>
                    <a:pt x="574480" y="4440574"/>
                    <a:pt x="0" y="3363578"/>
                    <a:pt x="0" y="3363578"/>
                  </a:cubicBezTo>
                </a:path>
              </a:pathLst>
            </a:custGeom>
            <a:ln w="25400" cap="flat" cmpd="sng" algn="ctr">
              <a:solidFill>
                <a:srgbClr val="790033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46854E-8411-7747-973B-C91951BD92B3}"/>
                </a:ext>
              </a:extLst>
            </p:cNvPr>
            <p:cNvSpPr/>
            <p:nvPr/>
          </p:nvSpPr>
          <p:spPr>
            <a:xfrm>
              <a:off x="4283273" y="3095654"/>
              <a:ext cx="1112762" cy="1463524"/>
            </a:xfrm>
            <a:custGeom>
              <a:avLst/>
              <a:gdLst>
                <a:gd name="connsiteX0" fmla="*/ 0 w 1112762"/>
                <a:gd name="connsiteY0" fmla="*/ 1463524 h 1463524"/>
                <a:gd name="connsiteX1" fmla="*/ 1112762 w 1112762"/>
                <a:gd name="connsiteY1" fmla="*/ 0 h 146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762" h="1463524">
                  <a:moveTo>
                    <a:pt x="0" y="1463524"/>
                  </a:moveTo>
                  <a:lnTo>
                    <a:pt x="1112762" y="0"/>
                  </a:lnTo>
                </a:path>
              </a:pathLst>
            </a:custGeom>
            <a:ln w="25400" cap="flat" cmpd="sng" algn="ctr">
              <a:solidFill>
                <a:srgbClr val="790033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2ED647-9476-5E44-A016-B5BAC202147E}"/>
              </a:ext>
            </a:extLst>
          </p:cNvPr>
          <p:cNvGrpSpPr/>
          <p:nvPr/>
        </p:nvGrpSpPr>
        <p:grpSpPr>
          <a:xfrm>
            <a:off x="3990724" y="2487327"/>
            <a:ext cx="1146661" cy="1610150"/>
            <a:chOff x="1055555" y="2211254"/>
            <a:chExt cx="1911049" cy="364793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42179B-C89C-DF44-B2E8-EA6F5B4C1C3B}"/>
                </a:ext>
              </a:extLst>
            </p:cNvPr>
            <p:cNvSpPr/>
            <p:nvPr/>
          </p:nvSpPr>
          <p:spPr>
            <a:xfrm>
              <a:off x="1096337" y="2349133"/>
              <a:ext cx="1470551" cy="3490694"/>
            </a:xfrm>
            <a:custGeom>
              <a:avLst/>
              <a:gdLst>
                <a:gd name="connsiteX0" fmla="*/ 0 w 2176977"/>
                <a:gd name="connsiteY0" fmla="*/ 0 h 4759253"/>
                <a:gd name="connsiteX1" fmla="*/ 1032669 w 2176977"/>
                <a:gd name="connsiteY1" fmla="*/ 3977675 h 4759253"/>
                <a:gd name="connsiteX2" fmla="*/ 2176977 w 2176977"/>
                <a:gd name="connsiteY2" fmla="*/ 4689469 h 475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6977" h="4759253">
                  <a:moveTo>
                    <a:pt x="0" y="0"/>
                  </a:moveTo>
                  <a:cubicBezTo>
                    <a:pt x="334920" y="1598048"/>
                    <a:pt x="669840" y="3196097"/>
                    <a:pt x="1032669" y="3977675"/>
                  </a:cubicBezTo>
                  <a:cubicBezTo>
                    <a:pt x="1395498" y="4759253"/>
                    <a:pt x="2176977" y="4689469"/>
                    <a:pt x="2176977" y="4689469"/>
                  </a:cubicBezTo>
                </a:path>
              </a:pathLst>
            </a:custGeom>
            <a:ln w="25400" cap="flat" cmpd="sng" algn="ctr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7127D1E-F543-AF49-9E0C-2472D96AE49C}"/>
                </a:ext>
              </a:extLst>
            </p:cNvPr>
            <p:cNvSpPr/>
            <p:nvPr/>
          </p:nvSpPr>
          <p:spPr>
            <a:xfrm>
              <a:off x="1055555" y="2845006"/>
              <a:ext cx="1523265" cy="3002084"/>
            </a:xfrm>
            <a:custGeom>
              <a:avLst/>
              <a:gdLst>
                <a:gd name="connsiteX0" fmla="*/ 0 w 2176977"/>
                <a:gd name="connsiteY0" fmla="*/ 0 h 4759253"/>
                <a:gd name="connsiteX1" fmla="*/ 1032669 w 2176977"/>
                <a:gd name="connsiteY1" fmla="*/ 3977675 h 4759253"/>
                <a:gd name="connsiteX2" fmla="*/ 2176977 w 2176977"/>
                <a:gd name="connsiteY2" fmla="*/ 4689469 h 475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6977" h="4759253">
                  <a:moveTo>
                    <a:pt x="0" y="0"/>
                  </a:moveTo>
                  <a:cubicBezTo>
                    <a:pt x="334920" y="1598048"/>
                    <a:pt x="669840" y="3196097"/>
                    <a:pt x="1032669" y="3977675"/>
                  </a:cubicBezTo>
                  <a:cubicBezTo>
                    <a:pt x="1395498" y="4759253"/>
                    <a:pt x="2176977" y="4689469"/>
                    <a:pt x="2176977" y="4689469"/>
                  </a:cubicBezTo>
                </a:path>
              </a:pathLst>
            </a:custGeom>
            <a:ln w="25400" cap="flat" cmpd="sng" algn="ctr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8296A-8BD1-1340-A5FC-12880B5624B4}"/>
                </a:ext>
              </a:extLst>
            </p:cNvPr>
            <p:cNvSpPr/>
            <p:nvPr/>
          </p:nvSpPr>
          <p:spPr>
            <a:xfrm>
              <a:off x="1071984" y="2211254"/>
              <a:ext cx="1894620" cy="3647930"/>
            </a:xfrm>
            <a:custGeom>
              <a:avLst/>
              <a:gdLst>
                <a:gd name="connsiteX0" fmla="*/ 0 w 2176977"/>
                <a:gd name="connsiteY0" fmla="*/ 0 h 4759253"/>
                <a:gd name="connsiteX1" fmla="*/ 1032669 w 2176977"/>
                <a:gd name="connsiteY1" fmla="*/ 3977675 h 4759253"/>
                <a:gd name="connsiteX2" fmla="*/ 2176977 w 2176977"/>
                <a:gd name="connsiteY2" fmla="*/ 4689469 h 475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6977" h="4759253">
                  <a:moveTo>
                    <a:pt x="0" y="0"/>
                  </a:moveTo>
                  <a:cubicBezTo>
                    <a:pt x="334920" y="1598048"/>
                    <a:pt x="669840" y="3196097"/>
                    <a:pt x="1032669" y="3977675"/>
                  </a:cubicBezTo>
                  <a:cubicBezTo>
                    <a:pt x="1395498" y="4759253"/>
                    <a:pt x="2176977" y="4689469"/>
                    <a:pt x="2176977" y="4689469"/>
                  </a:cubicBezTo>
                </a:path>
              </a:pathLst>
            </a:custGeom>
            <a:ln w="25400" cap="flat" cmpd="sng" algn="ctr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50743F-BE33-074F-A152-F42B5A5A2D10}"/>
              </a:ext>
            </a:extLst>
          </p:cNvPr>
          <p:cNvCxnSpPr/>
          <p:nvPr/>
        </p:nvCxnSpPr>
        <p:spPr>
          <a:xfrm>
            <a:off x="3925782" y="4097476"/>
            <a:ext cx="2686637" cy="8346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9EDED16C-ED3C-7747-A0C1-7216BED04ED2}"/>
              </a:ext>
            </a:extLst>
          </p:cNvPr>
          <p:cNvSpPr/>
          <p:nvPr/>
        </p:nvSpPr>
        <p:spPr>
          <a:xfrm>
            <a:off x="3989348" y="2810916"/>
            <a:ext cx="2527992" cy="1264245"/>
          </a:xfrm>
          <a:custGeom>
            <a:avLst/>
            <a:gdLst>
              <a:gd name="connsiteX0" fmla="*/ 20651 w 6510316"/>
              <a:gd name="connsiteY0" fmla="*/ 4120221 h 4151201"/>
              <a:gd name="connsiteX1" fmla="*/ 361397 w 6510316"/>
              <a:gd name="connsiteY1" fmla="*/ 232343 h 4151201"/>
              <a:gd name="connsiteX2" fmla="*/ 2189035 w 6510316"/>
              <a:gd name="connsiteY2" fmla="*/ 2726162 h 4151201"/>
              <a:gd name="connsiteX3" fmla="*/ 3521043 w 6510316"/>
              <a:gd name="connsiteY3" fmla="*/ 3779451 h 4151201"/>
              <a:gd name="connsiteX4" fmla="*/ 6510316 w 6510316"/>
              <a:gd name="connsiteY4" fmla="*/ 4151201 h 4151201"/>
              <a:gd name="connsiteX5" fmla="*/ 6510316 w 6510316"/>
              <a:gd name="connsiteY5" fmla="*/ 4151201 h 4151201"/>
              <a:gd name="connsiteX6" fmla="*/ 6510316 w 6510316"/>
              <a:gd name="connsiteY6" fmla="*/ 4151201 h 415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0316" h="4151201">
                <a:moveTo>
                  <a:pt x="20651" y="4120221"/>
                </a:moveTo>
                <a:cubicBezTo>
                  <a:pt x="10325" y="2292453"/>
                  <a:pt x="0" y="464686"/>
                  <a:pt x="361397" y="232343"/>
                </a:cubicBezTo>
                <a:cubicBezTo>
                  <a:pt x="722794" y="0"/>
                  <a:pt x="1662427" y="2134977"/>
                  <a:pt x="2189035" y="2726162"/>
                </a:cubicBezTo>
                <a:cubicBezTo>
                  <a:pt x="2715643" y="3317347"/>
                  <a:pt x="2800830" y="3541945"/>
                  <a:pt x="3521043" y="3779451"/>
                </a:cubicBezTo>
                <a:cubicBezTo>
                  <a:pt x="4241257" y="4016958"/>
                  <a:pt x="6510316" y="4151201"/>
                  <a:pt x="6510316" y="4151201"/>
                </a:cubicBezTo>
                <a:lnTo>
                  <a:pt x="6510316" y="4151201"/>
                </a:lnTo>
                <a:lnTo>
                  <a:pt x="6510316" y="4151201"/>
                </a:ln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5B2767-E331-1F48-98A9-9785F6F57D1A}"/>
              </a:ext>
            </a:extLst>
          </p:cNvPr>
          <p:cNvGrpSpPr/>
          <p:nvPr/>
        </p:nvGrpSpPr>
        <p:grpSpPr>
          <a:xfrm>
            <a:off x="3939312" y="3368022"/>
            <a:ext cx="4219736" cy="430887"/>
            <a:chOff x="942956" y="3934996"/>
            <a:chExt cx="4219736" cy="43088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A7AFD8-D976-9E46-87D2-36CBE61042C7}"/>
                </a:ext>
              </a:extLst>
            </p:cNvPr>
            <p:cNvSpPr txBox="1"/>
            <p:nvPr/>
          </p:nvSpPr>
          <p:spPr>
            <a:xfrm>
              <a:off x="3814877" y="3934996"/>
              <a:ext cx="1347815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parasites emerging from the liver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B90AFF3-D592-9048-99B4-30B2FCA58ACF}"/>
                </a:ext>
              </a:extLst>
            </p:cNvPr>
            <p:cNvCxnSpPr>
              <a:endCxn id="46" idx="1"/>
            </p:cNvCxnSpPr>
            <p:nvPr/>
          </p:nvCxnSpPr>
          <p:spPr>
            <a:xfrm flipV="1">
              <a:off x="942956" y="4150440"/>
              <a:ext cx="2871921" cy="19051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671721-761C-3442-BB3A-E0008F67A464}"/>
              </a:ext>
            </a:extLst>
          </p:cNvPr>
          <p:cNvGrpSpPr/>
          <p:nvPr/>
        </p:nvGrpSpPr>
        <p:grpSpPr>
          <a:xfrm>
            <a:off x="3910503" y="3045138"/>
            <a:ext cx="4019487" cy="261610"/>
            <a:chOff x="1046419" y="3612112"/>
            <a:chExt cx="3865047" cy="2616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19E4DB-18D8-A043-89F8-8A95A6B74271}"/>
                </a:ext>
              </a:extLst>
            </p:cNvPr>
            <p:cNvSpPr txBox="1"/>
            <p:nvPr/>
          </p:nvSpPr>
          <p:spPr>
            <a:xfrm>
              <a:off x="3830164" y="3612112"/>
              <a:ext cx="1081302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Detection limit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01CEF49-8539-3740-A728-6F0F94145A9D}"/>
                </a:ext>
              </a:extLst>
            </p:cNvPr>
            <p:cNvCxnSpPr>
              <a:stCxn id="28" idx="3"/>
              <a:endCxn id="49" idx="1"/>
            </p:cNvCxnSpPr>
            <p:nvPr/>
          </p:nvCxnSpPr>
          <p:spPr>
            <a:xfrm flipV="1">
              <a:off x="1046419" y="3742917"/>
              <a:ext cx="2783745" cy="12236"/>
            </a:xfrm>
            <a:prstGeom prst="line">
              <a:avLst/>
            </a:prstGeom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54C512-71D6-F744-9AB9-6FAB6A473757}"/>
              </a:ext>
            </a:extLst>
          </p:cNvPr>
          <p:cNvGrpSpPr/>
          <p:nvPr/>
        </p:nvGrpSpPr>
        <p:grpSpPr>
          <a:xfrm>
            <a:off x="5723587" y="2456829"/>
            <a:ext cx="310489" cy="1945537"/>
            <a:chOff x="4767214" y="1845400"/>
            <a:chExt cx="261986" cy="443136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B47007-67E3-494E-AC1A-82FE4CA56A8A}"/>
                </a:ext>
              </a:extLst>
            </p:cNvPr>
            <p:cNvCxnSpPr/>
            <p:nvPr/>
          </p:nvCxnSpPr>
          <p:spPr>
            <a:xfrm rot="16200000" flipH="1">
              <a:off x="2816395" y="3890928"/>
              <a:ext cx="4115245" cy="24190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E5DDA7-F5BC-1B42-9A01-FFE380FE7AE2}"/>
                </a:ext>
              </a:extLst>
            </p:cNvPr>
            <p:cNvSpPr txBox="1"/>
            <p:nvPr/>
          </p:nvSpPr>
          <p:spPr>
            <a:xfrm>
              <a:off x="4767214" y="5907437"/>
              <a:ext cx="2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endParaRPr lang="en-GB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A4B953D-FDF4-0540-9973-054F81223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0831" y="3865861"/>
            <a:ext cx="1329245" cy="53042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42DC85-E564-CA41-8ED4-20D1964C50FB}"/>
              </a:ext>
            </a:extLst>
          </p:cNvPr>
          <p:cNvCxnSpPr/>
          <p:nvPr/>
        </p:nvCxnSpPr>
        <p:spPr>
          <a:xfrm flipH="1">
            <a:off x="3919362" y="2371637"/>
            <a:ext cx="10161" cy="174303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A45A00F-4908-2D41-A6FE-84EE70D0D555}"/>
              </a:ext>
            </a:extLst>
          </p:cNvPr>
          <p:cNvSpPr txBox="1"/>
          <p:nvPr/>
        </p:nvSpPr>
        <p:spPr>
          <a:xfrm rot="16200000">
            <a:off x="2839220" y="2871892"/>
            <a:ext cx="1230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Parasite Number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2AD13C-3525-1D4A-A036-7446465A6807}"/>
              </a:ext>
            </a:extLst>
          </p:cNvPr>
          <p:cNvSpPr txBox="1"/>
          <p:nvPr/>
        </p:nvSpPr>
        <p:spPr>
          <a:xfrm>
            <a:off x="4468833" y="2251088"/>
            <a:ext cx="1027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/>
              <a:t>Drug concentration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68684F9-A2F0-5F4F-BE88-C750F19A017D}"/>
              </a:ext>
            </a:extLst>
          </p:cNvPr>
          <p:cNvCxnSpPr/>
          <p:nvPr/>
        </p:nvCxnSpPr>
        <p:spPr>
          <a:xfrm flipH="1">
            <a:off x="4356543" y="2661424"/>
            <a:ext cx="474652" cy="3346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A26A8BC-67B9-3445-8A90-DBB521512611}"/>
              </a:ext>
            </a:extLst>
          </p:cNvPr>
          <p:cNvGrpSpPr/>
          <p:nvPr/>
        </p:nvGrpSpPr>
        <p:grpSpPr>
          <a:xfrm>
            <a:off x="2486266" y="5042999"/>
            <a:ext cx="2305840" cy="1260145"/>
            <a:chOff x="2486266" y="5042999"/>
            <a:chExt cx="2305840" cy="1260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D8ED6B-1D56-AE4F-B73F-8D4AE7CDA89E}"/>
                </a:ext>
              </a:extLst>
            </p:cNvPr>
            <p:cNvGrpSpPr/>
            <p:nvPr/>
          </p:nvGrpSpPr>
          <p:grpSpPr>
            <a:xfrm>
              <a:off x="2486266" y="5042999"/>
              <a:ext cx="2305840" cy="1260145"/>
              <a:chOff x="2454182" y="5107167"/>
              <a:chExt cx="2305840" cy="1260145"/>
            </a:xfrm>
          </p:grpSpPr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id="{1F3319A8-D843-B041-A2BF-CE0DA1B933DE}"/>
                  </a:ext>
                </a:extLst>
              </p:cNvPr>
              <p:cNvGrpSpPr/>
              <p:nvPr/>
            </p:nvGrpSpPr>
            <p:grpSpPr>
              <a:xfrm>
                <a:off x="2454182" y="5133707"/>
                <a:ext cx="2305840" cy="1233605"/>
                <a:chOff x="-140155" y="4976810"/>
                <a:chExt cx="6601729" cy="4771331"/>
              </a:xfrm>
            </p:grpSpPr>
            <p:sp>
              <p:nvSpPr>
                <p:cNvPr id="10" name="Rounded Rectangle 19">
                  <a:extLst>
                    <a:ext uri="{FF2B5EF4-FFF2-40B4-BE49-F238E27FC236}">
                      <a16:creationId xmlns:a16="http://schemas.microsoft.com/office/drawing/2014/main" id="{758FE060-11D2-F847-8DEA-BFC514BEC17B}"/>
                    </a:ext>
                  </a:extLst>
                </p:cNvPr>
                <p:cNvSpPr/>
                <p:nvPr/>
              </p:nvSpPr>
              <p:spPr>
                <a:xfrm>
                  <a:off x="408732" y="4976810"/>
                  <a:ext cx="6052842" cy="4521793"/>
                </a:xfrm>
                <a:prstGeom prst="roundRect">
                  <a:avLst>
                    <a:gd name="adj" fmla="val 10000"/>
                  </a:avLst>
                </a:prstGeom>
                <a:ln w="15875"/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Rounded Rectangle 4">
                  <a:extLst>
                    <a:ext uri="{FF2B5EF4-FFF2-40B4-BE49-F238E27FC236}">
                      <a16:creationId xmlns:a16="http://schemas.microsoft.com/office/drawing/2014/main" id="{9F9A3D2B-7884-6C40-8691-43BC6AB0B5E2}"/>
                    </a:ext>
                  </a:extLst>
                </p:cNvPr>
                <p:cNvSpPr/>
                <p:nvPr/>
              </p:nvSpPr>
              <p:spPr>
                <a:xfrm>
                  <a:off x="-140155" y="4976810"/>
                  <a:ext cx="6586649" cy="477133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9535" tIns="89535" rIns="89535" bIns="89535" numCol="1" spcCol="1270" anchor="t" anchorCtr="0">
                  <a:noAutofit/>
                </a:bodyPr>
                <a:lstStyle/>
                <a:p>
                  <a:pPr lvl="0" algn="ctr" defTabSz="208915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en-GB" sz="600" b="1" kern="1200" dirty="0"/>
                </a:p>
              </p:txBody>
            </p:sp>
          </p:grpSp>
          <p:sp>
            <p:nvSpPr>
              <p:cNvPr id="7" name="Rounded Rectangle 4">
                <a:extLst>
                  <a:ext uri="{FF2B5EF4-FFF2-40B4-BE49-F238E27FC236}">
                    <a16:creationId xmlns:a16="http://schemas.microsoft.com/office/drawing/2014/main" id="{EA8495FB-24C0-014D-977E-5598BFD9F52A}"/>
                  </a:ext>
                </a:extLst>
              </p:cNvPr>
              <p:cNvSpPr/>
              <p:nvPr/>
            </p:nvSpPr>
            <p:spPr>
              <a:xfrm>
                <a:off x="2595023" y="5107167"/>
                <a:ext cx="2159732" cy="96018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9535" tIns="89535" rIns="89535" bIns="89535" numCol="1" spcCol="1270" anchor="t" anchorCtr="0">
                <a:noAutofit/>
              </a:bodyPr>
              <a:lstStyle/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ts val="252"/>
                  </a:spcAft>
                </a:pPr>
                <a:r>
                  <a:rPr lang="en-GB" sz="1000" b="1" dirty="0"/>
                  <a:t>Each clone assigned  specific alleles for each molecular marker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700" i="1" kern="1200" dirty="0" err="1"/>
                  <a:t>msp</a:t>
                </a:r>
                <a:r>
                  <a:rPr lang="en-GB" sz="700" i="1" kern="1200" dirty="0"/>
                  <a:t>-1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700" i="1" dirty="0"/>
                  <a:t>msp2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700" i="1" dirty="0"/>
                  <a:t>TA109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700" i="1" dirty="0"/>
                  <a:t>TA1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700" i="1" dirty="0"/>
                  <a:t>ARA2</a:t>
                </a:r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800" b="1" i="1" dirty="0"/>
              </a:p>
              <a:p>
                <a:pPr lvl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800" b="1" i="1" kern="1200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1E1B422-9DE6-2B45-BE25-C8408C28D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7351" y="5503114"/>
                <a:ext cx="820245" cy="76883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33B60E-9CFB-2347-9662-E39CB7F79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8432" y="5497127"/>
                <a:ext cx="772883" cy="770717"/>
              </a:xfrm>
              <a:prstGeom prst="rect">
                <a:avLst/>
              </a:prstGeom>
            </p:spPr>
          </p:pic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1C0D6B-D63F-1C45-AE27-80E791C07737}"/>
                </a:ext>
              </a:extLst>
            </p:cNvPr>
            <p:cNvSpPr/>
            <p:nvPr/>
          </p:nvSpPr>
          <p:spPr>
            <a:xfrm>
              <a:off x="3592728" y="5672709"/>
              <a:ext cx="237788" cy="432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A1B882-DD84-644B-90A7-02C636A5AFBF}"/>
                </a:ext>
              </a:extLst>
            </p:cNvPr>
            <p:cNvSpPr txBox="1"/>
            <p:nvPr/>
          </p:nvSpPr>
          <p:spPr>
            <a:xfrm>
              <a:off x="3385051" y="5654083"/>
              <a:ext cx="652964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i="1" dirty="0"/>
                <a:t>GLURP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A652D4D-EC3A-D64B-A569-472466F8728C}"/>
              </a:ext>
            </a:extLst>
          </p:cNvPr>
          <p:cNvSpPr txBox="1"/>
          <p:nvPr/>
        </p:nvSpPr>
        <p:spPr>
          <a:xfrm>
            <a:off x="4860836" y="4595738"/>
            <a:ext cx="73642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clones at the time of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Reinfections emerge from the liver at a rate reflecting local malaria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Parasitemia of each clone was tracked and updated each day to reflect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Extent of drug killing based on the PKPD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Growth rate of each clone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clone assigned a genetic profile based on 3 specific molecular markers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8E0DD4-43DF-9948-8BC5-2ECF6A0EDD7C}"/>
              </a:ext>
            </a:extLst>
          </p:cNvPr>
          <p:cNvSpPr txBox="1"/>
          <p:nvPr/>
        </p:nvSpPr>
        <p:spPr>
          <a:xfrm>
            <a:off x="132028" y="6438988"/>
            <a:ext cx="1197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Schoepflin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2009. Comparison of Plasmodium falciparum allelic frequency distribution in different endemic settings by high-resolution genotyping. Malar J 8:250.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Messerli et al. 2017. Critical evaluation of molecular monitoring in malaria drug efficacy trials and pitfalls of length-polymorphic markers.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Antimicrob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Agents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Chemother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61:e01500 -16.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B963958-D57D-1940-BA15-129484D2AD20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FED386-5B7D-E947-80FB-AF92AC7BA9D7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E90BFAB-2C6A-ED4F-B1F0-C3A89FB33EE6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55F37F5C-3825-9341-944F-E0E23405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4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320182-0F19-274D-B5DF-A19F8A363E38}"/>
              </a:ext>
            </a:extLst>
          </p:cNvPr>
          <p:cNvSpPr txBox="1"/>
          <p:nvPr/>
        </p:nvSpPr>
        <p:spPr>
          <a:xfrm>
            <a:off x="8236554" y="1683402"/>
            <a:ext cx="38302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Major challenge of efficacy trials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Distinguishing reason for recurrent infection i.e. recrudescent versus new infection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3698BF-01DF-E548-B3AB-799B73E4A7E5}"/>
              </a:ext>
            </a:extLst>
          </p:cNvPr>
          <p:cNvSpPr txBox="1"/>
          <p:nvPr/>
        </p:nvSpPr>
        <p:spPr>
          <a:xfrm>
            <a:off x="8253484" y="3056013"/>
            <a:ext cx="38302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Advantage of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Free, open-source software that is readily available to researchers in developing countries</a:t>
            </a:r>
          </a:p>
        </p:txBody>
      </p:sp>
    </p:spTree>
    <p:extLst>
      <p:ext uri="{BB962C8B-B14F-4D97-AF65-F5344CB8AC3E}">
        <p14:creationId xmlns:p14="http://schemas.microsoft.com/office/powerpoint/2010/main" val="40579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5" grpId="0" animBg="1"/>
      <p:bldP spid="44" grpId="0" animBg="1"/>
      <p:bldP spid="56" grpId="0"/>
      <p:bldP spid="57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D8B-7DA1-8643-AD20-0DCBEE8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5"/>
            <a:ext cx="10515600" cy="1325563"/>
          </a:xfrm>
        </p:spPr>
        <p:txBody>
          <a:bodyPr/>
          <a:lstStyle/>
          <a:p>
            <a:r>
              <a:rPr lang="en-US" dirty="0"/>
              <a:t>Clinical trial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E277-FBB6-FA4D-B114-8BF11B70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PK-PD Model</a:t>
            </a:r>
            <a:r>
              <a:rPr lang="en-US" dirty="0"/>
              <a:t>: tracks the genotype of all existing and new malaria clones over time and allows us to determine the true drug failure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Reality</a:t>
            </a:r>
            <a:r>
              <a:rPr lang="en-US" dirty="0"/>
              <a:t>: not all genetic signals will be observed in every blood sample,  detectability varies based on relative frequency, allelic length and family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Simulations:</a:t>
            </a:r>
            <a:r>
              <a:rPr lang="en-US" dirty="0"/>
              <a:t> incorporated these problems to generate the genetic signals that would be observed in samples and investigated the predictive capability of four molecular correction algorithms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94AE60-3166-BB4E-ABEB-3E4BFA93CACB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9E58D87-9DFF-A443-829F-9580ECE884B4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56DB81-C916-2343-B83E-A567295AC1D8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3A0615-CBC8-BB4A-9DD8-E9D02AE5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77956-B950-3B4F-91C5-68C54CB427B4}"/>
              </a:ext>
            </a:extLst>
          </p:cNvPr>
          <p:cNvSpPr txBox="1"/>
          <p:nvPr/>
        </p:nvSpPr>
        <p:spPr>
          <a:xfrm>
            <a:off x="321973" y="6396335"/>
            <a:ext cx="1079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et al. (2019) Improving Methods for Analyzing Antimalarial Drug Efficacy Trials: Molecular Correction Based on Length-Polymorphic Markers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glurp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AAC, 63 (9) e00590-19; 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DOI: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10.1128/AAC.00590-19</a:t>
            </a:r>
          </a:p>
        </p:txBody>
      </p:sp>
    </p:spTree>
    <p:extLst>
      <p:ext uri="{BB962C8B-B14F-4D97-AF65-F5344CB8AC3E}">
        <p14:creationId xmlns:p14="http://schemas.microsoft.com/office/powerpoint/2010/main" val="25109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D8B-7DA1-8643-AD20-0DCBEE8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1325563"/>
          </a:xfrm>
        </p:spPr>
        <p:txBody>
          <a:bodyPr/>
          <a:lstStyle/>
          <a:p>
            <a:r>
              <a:rPr lang="en-US" dirty="0"/>
              <a:t>Results – comparing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A455C-9C33-BA49-8039-619C8F50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DBD0C3-9525-2F4C-B53C-4B8FC9D5A2D2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144286-7084-DA4B-9775-2B8B5684114D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44DFD3-4518-424D-8062-96ED740CC8C6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2CA6AF-BB59-9743-A914-66D37503BC58}"/>
              </a:ext>
            </a:extLst>
          </p:cNvPr>
          <p:cNvGrpSpPr/>
          <p:nvPr/>
        </p:nvGrpSpPr>
        <p:grpSpPr>
          <a:xfrm>
            <a:off x="671062" y="1520894"/>
            <a:ext cx="6060997" cy="4902596"/>
            <a:chOff x="671062" y="1520894"/>
            <a:chExt cx="6060997" cy="49025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08A4DB-37B3-FC4F-B985-7BBA56C6D5DC}"/>
                </a:ext>
              </a:extLst>
            </p:cNvPr>
            <p:cNvGrpSpPr/>
            <p:nvPr/>
          </p:nvGrpSpPr>
          <p:grpSpPr>
            <a:xfrm>
              <a:off x="671062" y="1520894"/>
              <a:ext cx="5893860" cy="4902596"/>
              <a:chOff x="671062" y="1520894"/>
              <a:chExt cx="5893860" cy="49025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911803-247F-F540-84B1-EAAD9EAD4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199" y="1629964"/>
                <a:ext cx="5726723" cy="44577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679CB1-E604-7748-84E4-4F084761572B}"/>
                  </a:ext>
                </a:extLst>
              </p:cNvPr>
              <p:cNvSpPr txBox="1"/>
              <p:nvPr/>
            </p:nvSpPr>
            <p:spPr>
              <a:xfrm>
                <a:off x="1242645" y="1520894"/>
                <a:ext cx="189914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WHO method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3A1D50-CC72-524F-8880-6BBF680F0F7E}"/>
                  </a:ext>
                </a:extLst>
              </p:cNvPr>
              <p:cNvSpPr txBox="1"/>
              <p:nvPr/>
            </p:nvSpPr>
            <p:spPr>
              <a:xfrm>
                <a:off x="3399691" y="1520894"/>
                <a:ext cx="178190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No </a:t>
                </a:r>
                <a:r>
                  <a:rPr lang="en-US" sz="1600" i="1" dirty="0"/>
                  <a:t>glurp</a:t>
                </a:r>
                <a:endParaRPr lang="en-US" sz="1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85EBEA-B05C-CE4E-BA5D-60F705F1101D}"/>
                  </a:ext>
                </a:extLst>
              </p:cNvPr>
              <p:cNvSpPr txBox="1"/>
              <p:nvPr/>
            </p:nvSpPr>
            <p:spPr>
              <a:xfrm>
                <a:off x="1283835" y="3858975"/>
                <a:ext cx="189914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&gt;= 2/3 markers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85ACE-E6F1-D44A-9FA1-DCD2E317A012}"/>
                  </a:ext>
                </a:extLst>
              </p:cNvPr>
              <p:cNvSpPr txBox="1"/>
              <p:nvPr/>
            </p:nvSpPr>
            <p:spPr>
              <a:xfrm>
                <a:off x="3473833" y="3858975"/>
                <a:ext cx="19054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Allelic family switch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FB409E-AFF8-3E41-A53F-E26452E8ECB4}"/>
                  </a:ext>
                </a:extLst>
              </p:cNvPr>
              <p:cNvSpPr/>
              <p:nvPr/>
            </p:nvSpPr>
            <p:spPr>
              <a:xfrm>
                <a:off x="1207478" y="3659883"/>
                <a:ext cx="1827744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 Recrudescence   Reinfection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0A6F76-608B-3B4C-9B18-603BB564C5B1}"/>
                  </a:ext>
                </a:extLst>
              </p:cNvPr>
              <p:cNvSpPr/>
              <p:nvPr/>
            </p:nvSpPr>
            <p:spPr>
              <a:xfrm>
                <a:off x="3399691" y="3644620"/>
                <a:ext cx="1827744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 Recrudescence   Reinfection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4E376C-C762-5C42-A234-AB3B2DD20915}"/>
                  </a:ext>
                </a:extLst>
              </p:cNvPr>
              <p:cNvSpPr txBox="1"/>
              <p:nvPr/>
            </p:nvSpPr>
            <p:spPr>
              <a:xfrm>
                <a:off x="1705233" y="6054158"/>
                <a:ext cx="3211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True status on day of recurrence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A31AAF-FDE1-1643-B10D-405CF7DE53FA}"/>
                  </a:ext>
                </a:extLst>
              </p:cNvPr>
              <p:cNvSpPr/>
              <p:nvPr/>
            </p:nvSpPr>
            <p:spPr>
              <a:xfrm>
                <a:off x="1207478" y="5816810"/>
                <a:ext cx="1827744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 Recrudescence   Reinfection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E067B35-8F53-3843-AC4F-FBD9136DCD15}"/>
                  </a:ext>
                </a:extLst>
              </p:cNvPr>
              <p:cNvSpPr/>
              <p:nvPr/>
            </p:nvSpPr>
            <p:spPr>
              <a:xfrm>
                <a:off x="3399691" y="5801547"/>
                <a:ext cx="1827744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100" dirty="0"/>
                  <a:t> Recrudescence   Reinfection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4718B1-0E51-E747-AC76-C768D406F265}"/>
                  </a:ext>
                </a:extLst>
              </p:cNvPr>
              <p:cNvSpPr txBox="1"/>
              <p:nvPr/>
            </p:nvSpPr>
            <p:spPr>
              <a:xfrm rot="16200000">
                <a:off x="-1122953" y="3653463"/>
                <a:ext cx="39573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Number of patients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A448CF-1D78-994E-8B1A-390B9C9A3570}"/>
                  </a:ext>
                </a:extLst>
              </p:cNvPr>
              <p:cNvSpPr/>
              <p:nvPr/>
            </p:nvSpPr>
            <p:spPr>
              <a:xfrm>
                <a:off x="1207478" y="3858975"/>
                <a:ext cx="175008" cy="1687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4F02E50-86BB-304C-898C-B4D5D30CECAB}"/>
                  </a:ext>
                </a:extLst>
              </p:cNvPr>
              <p:cNvSpPr/>
              <p:nvPr/>
            </p:nvSpPr>
            <p:spPr>
              <a:xfrm>
                <a:off x="3386329" y="3828898"/>
                <a:ext cx="175008" cy="1687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9D8FD-747A-1C4A-90A0-E7FB2941994E}"/>
                </a:ext>
              </a:extLst>
            </p:cNvPr>
            <p:cNvSpPr/>
            <p:nvPr/>
          </p:nvSpPr>
          <p:spPr>
            <a:xfrm>
              <a:off x="5588000" y="3564904"/>
              <a:ext cx="1144059" cy="674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3BB631-B948-234C-8461-FFAFEA158A88}"/>
              </a:ext>
            </a:extLst>
          </p:cNvPr>
          <p:cNvSpPr txBox="1"/>
          <p:nvPr/>
        </p:nvSpPr>
        <p:spPr>
          <a:xfrm>
            <a:off x="5900579" y="3105100"/>
            <a:ext cx="613873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WHO  algorithm correctly classifies nearly all reinfections, but misclassifies around one-third of recrudescences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No-</a:t>
            </a:r>
            <a:r>
              <a:rPr lang="en-US" i="1" dirty="0"/>
              <a:t>glurp </a:t>
            </a:r>
            <a:r>
              <a:rPr lang="en-US" dirty="0"/>
              <a:t>algorithm is similar to the WHO algorithm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&gt;= 2/3 markers algorithm had fewer misclassifications and was also more balanced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Allelic family switch algorithm correctly classifies a large proportion of recrudescences but misclassifies a large number of reinfections.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F340A6-B238-4B44-B16F-A8834236D7D8}"/>
              </a:ext>
            </a:extLst>
          </p:cNvPr>
          <p:cNvGrpSpPr/>
          <p:nvPr/>
        </p:nvGrpSpPr>
        <p:grpSpPr>
          <a:xfrm>
            <a:off x="5727393" y="2046125"/>
            <a:ext cx="2009333" cy="987020"/>
            <a:chOff x="5689209" y="3296757"/>
            <a:chExt cx="2009333" cy="9870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64A669-EE1E-724F-8668-4691251643F8}"/>
                </a:ext>
              </a:extLst>
            </p:cNvPr>
            <p:cNvSpPr txBox="1"/>
            <p:nvPr/>
          </p:nvSpPr>
          <p:spPr>
            <a:xfrm>
              <a:off x="5689209" y="3296757"/>
              <a:ext cx="200933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Patient classified as</a:t>
              </a:r>
            </a:p>
            <a:p>
              <a:r>
                <a:rPr lang="en-US" dirty="0"/>
                <a:t>      Recrudescence</a:t>
              </a:r>
            </a:p>
            <a:p>
              <a:r>
                <a:rPr lang="en-US" dirty="0"/>
                <a:t>      Reinfection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E17112-34B8-FD41-9047-8B095C2A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209" y="3555668"/>
              <a:ext cx="364055" cy="7281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889069-ED4B-F244-9BAD-335FB598F723}"/>
              </a:ext>
            </a:extLst>
          </p:cNvPr>
          <p:cNvSpPr txBox="1"/>
          <p:nvPr/>
        </p:nvSpPr>
        <p:spPr>
          <a:xfrm>
            <a:off x="321973" y="6396335"/>
            <a:ext cx="1079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et al. (2019) Improving Methods for Analyzing Antimalarial Drug Efficacy Trials: Molecular Correction Based on Length-Polymorphic Markers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glurp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AAC, 63 (9) e00590-19; 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DOI: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10.1128/AAC.00590-19</a:t>
            </a:r>
          </a:p>
        </p:txBody>
      </p:sp>
    </p:spTree>
    <p:extLst>
      <p:ext uri="{BB962C8B-B14F-4D97-AF65-F5344CB8AC3E}">
        <p14:creationId xmlns:p14="http://schemas.microsoft.com/office/powerpoint/2010/main" val="389822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BC807-38C9-6D48-9948-67109054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36293B-F1D1-9940-9E9A-52BDD85CD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32310"/>
              </p:ext>
            </p:extLst>
          </p:nvPr>
        </p:nvGraphicFramePr>
        <p:xfrm>
          <a:off x="566670" y="1718624"/>
          <a:ext cx="11167646" cy="30448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51876">
                  <a:extLst>
                    <a:ext uri="{9D8B030D-6E8A-4147-A177-3AD203B41FA5}">
                      <a16:colId xmlns:a16="http://schemas.microsoft.com/office/drawing/2014/main" val="2594977083"/>
                    </a:ext>
                  </a:extLst>
                </a:gridCol>
                <a:gridCol w="1893095">
                  <a:extLst>
                    <a:ext uri="{9D8B030D-6E8A-4147-A177-3AD203B41FA5}">
                      <a16:colId xmlns:a16="http://schemas.microsoft.com/office/drawing/2014/main" val="860204997"/>
                    </a:ext>
                  </a:extLst>
                </a:gridCol>
                <a:gridCol w="1657281">
                  <a:extLst>
                    <a:ext uri="{9D8B030D-6E8A-4147-A177-3AD203B41FA5}">
                      <a16:colId xmlns:a16="http://schemas.microsoft.com/office/drawing/2014/main" val="236453978"/>
                    </a:ext>
                  </a:extLst>
                </a:gridCol>
                <a:gridCol w="1566056">
                  <a:extLst>
                    <a:ext uri="{9D8B030D-6E8A-4147-A177-3AD203B41FA5}">
                      <a16:colId xmlns:a16="http://schemas.microsoft.com/office/drawing/2014/main" val="2199177542"/>
                    </a:ext>
                  </a:extLst>
                </a:gridCol>
                <a:gridCol w="1398806">
                  <a:extLst>
                    <a:ext uri="{9D8B030D-6E8A-4147-A177-3AD203B41FA5}">
                      <a16:colId xmlns:a16="http://schemas.microsoft.com/office/drawing/2014/main" val="2375434376"/>
                    </a:ext>
                  </a:extLst>
                </a:gridCol>
                <a:gridCol w="1368398">
                  <a:extLst>
                    <a:ext uri="{9D8B030D-6E8A-4147-A177-3AD203B41FA5}">
                      <a16:colId xmlns:a16="http://schemas.microsoft.com/office/drawing/2014/main" val="336061340"/>
                    </a:ext>
                  </a:extLst>
                </a:gridCol>
                <a:gridCol w="1832134">
                  <a:extLst>
                    <a:ext uri="{9D8B030D-6E8A-4147-A177-3AD203B41FA5}">
                      <a16:colId xmlns:a16="http://schemas.microsoft.com/office/drawing/2014/main" val="2911132332"/>
                    </a:ext>
                  </a:extLst>
                </a:gridCol>
              </a:tblGrid>
              <a:tr h="4122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j-lt"/>
                        </a:rPr>
                        <a:t>Country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j-lt"/>
                        </a:rPr>
                        <a:t>Drug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j-lt"/>
                        </a:rPr>
                        <a:t>Molecular assignment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infections classified by algorithm</a:t>
                      </a:r>
                      <a:endParaRPr lang="en-US" sz="24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388585"/>
                  </a:ext>
                </a:extLst>
              </a:tr>
              <a:tr h="68703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</a:rPr>
                        <a:t>WHO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</a:rPr>
                        <a:t>No glurp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</a:rPr>
                        <a:t>≥ 2/3 markers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</a:rPr>
                        <a:t>Allelic family switch</a:t>
                      </a:r>
                      <a:endParaRPr lang="en-US" sz="18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8088114"/>
                  </a:ext>
                </a:extLst>
              </a:tr>
              <a:tr h="510008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Rwanda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Artemether - Lumefantrine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Recrudescence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8714233"/>
                  </a:ext>
                </a:extLst>
              </a:tr>
              <a:tr h="4672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New infections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93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338507"/>
                  </a:ext>
                </a:extLst>
              </a:tr>
              <a:tr h="474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DHA - </a:t>
                      </a:r>
                      <a:r>
                        <a:rPr lang="en-GB" sz="1800" dirty="0" err="1">
                          <a:effectLst/>
                        </a:rPr>
                        <a:t>Piperquine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Recrudescence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4514743"/>
                  </a:ext>
                </a:extLst>
              </a:tr>
              <a:tr h="4940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New infections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245641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C9AD36E7-2854-9544-A0FD-0CBEA668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1325563"/>
          </a:xfrm>
        </p:spPr>
        <p:txBody>
          <a:bodyPr/>
          <a:lstStyle/>
          <a:p>
            <a:r>
              <a:rPr lang="en-US" dirty="0"/>
              <a:t>Results – re-analysis of clinical trial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C360B7-0059-1242-BEC7-EC22AB656D82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AE2DB8-2D96-EE42-ACE6-F861E645FD8C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A8400B-831F-8945-B993-AF8CA6A900EA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158661-A30D-A847-969D-7FCCF29DEA5C}"/>
              </a:ext>
            </a:extLst>
          </p:cNvPr>
          <p:cNvSpPr txBox="1"/>
          <p:nvPr/>
        </p:nvSpPr>
        <p:spPr>
          <a:xfrm>
            <a:off x="321973" y="6422093"/>
            <a:ext cx="1079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et al. (2019) Improving Methods for Analyzing Antimalarial Drug Efficacy Trials: Molecular Correction Based on Length-Polymorphic Markers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glurp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AAC, 63 (9) e00590-19; 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DOI: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10.1128/AAC.00590-19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16CFA-6D53-8048-924E-0370359F098D}"/>
              </a:ext>
            </a:extLst>
          </p:cNvPr>
          <p:cNvSpPr txBox="1"/>
          <p:nvPr/>
        </p:nvSpPr>
        <p:spPr>
          <a:xfrm>
            <a:off x="566670" y="5033619"/>
            <a:ext cx="113350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Model predictions using the WHO method were highly consistent with existing in vivo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Predictions with the newly proposed “≥ 2/3 markers” algorithm suggest the WHO-method under-estimates true treatment failure rates </a:t>
            </a:r>
          </a:p>
        </p:txBody>
      </p:sp>
    </p:spTree>
    <p:extLst>
      <p:ext uri="{BB962C8B-B14F-4D97-AF65-F5344CB8AC3E}">
        <p14:creationId xmlns:p14="http://schemas.microsoft.com/office/powerpoint/2010/main" val="75856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D8B-7DA1-8643-AD20-0DCBEE8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E277-FBB6-FA4D-B114-8BF11B701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133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5000"/>
              </a:lnSpc>
              <a:spcBef>
                <a:spcPts val="400"/>
              </a:spcBef>
            </a:pPr>
            <a:r>
              <a:rPr lang="en-US" dirty="0"/>
              <a:t>Model was applied to multiple drugs across a range of transmission settings and was able to quantify the accuracy of failure rate estimates in therapeutic efficacy studies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Accurately predicting failure estimates is clinically important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Molecular correction is essential to avoid substantial over-estimates of failure rates.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Current WHO-recommended algorithm consistently under-estimates the true failure rate.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A newly-proposed algorithm (“≥ 2/3 markers”) produces accurate failure rate estimates, robust at all levels of transmission intensity.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Long durations of patient follow-up may be counterproductive; large numbers of new infections accumulate and may be misclassified, over-estimating drug failure rate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A455C-9C33-BA49-8039-619C8F50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DBD0C3-9525-2F4C-B53C-4B8FC9D5A2D2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144286-7084-DA4B-9775-2B8B5684114D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44DFD3-4518-424D-8062-96ED740CC8C6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197BD0-AD95-5C4D-97BF-4A26C5175F1C}"/>
              </a:ext>
            </a:extLst>
          </p:cNvPr>
          <p:cNvSpPr txBox="1"/>
          <p:nvPr/>
        </p:nvSpPr>
        <p:spPr>
          <a:xfrm>
            <a:off x="321973" y="6396335"/>
            <a:ext cx="1079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Jones et al. (2019) Improving Methods for Analyzing Antimalarial Drug Efficacy Trials: Molecular Correction Based on Length-Polymorphic Markers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msp-1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msp-2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 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glurp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AAC, 63 (9) e00590-19; 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DOI: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10.1128/AAC.00590-19</a:t>
            </a:r>
          </a:p>
        </p:txBody>
      </p:sp>
    </p:spTree>
    <p:extLst>
      <p:ext uri="{BB962C8B-B14F-4D97-AF65-F5344CB8AC3E}">
        <p14:creationId xmlns:p14="http://schemas.microsoft.com/office/powerpoint/2010/main" val="134721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D8B-7DA1-8643-AD20-0DCBEE8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E277-FBB6-FA4D-B114-8BF11B70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Implemented in R - mainly base R, with </a:t>
            </a:r>
            <a:r>
              <a:rPr lang="en-US" i="1" dirty="0" err="1"/>
              <a:t>dplyr</a:t>
            </a:r>
            <a:r>
              <a:rPr lang="en-US" dirty="0"/>
              <a:t>, </a:t>
            </a:r>
            <a:r>
              <a:rPr lang="en-US" i="1" dirty="0" err="1"/>
              <a:t>ggplot</a:t>
            </a:r>
            <a:r>
              <a:rPr lang="en-US" dirty="0"/>
              <a:t>, </a:t>
            </a:r>
            <a:r>
              <a:rPr lang="en-US" i="1" dirty="0"/>
              <a:t>survival and </a:t>
            </a:r>
            <a:r>
              <a:rPr lang="en-US" i="1" dirty="0" err="1"/>
              <a:t>survminer</a:t>
            </a:r>
            <a:r>
              <a:rPr lang="en-US" i="1" dirty="0"/>
              <a:t> </a:t>
            </a:r>
            <a:r>
              <a:rPr lang="en-US" dirty="0"/>
              <a:t>packages</a:t>
            </a:r>
            <a:r>
              <a:rPr lang="en-US" i="1" dirty="0"/>
              <a:t> </a:t>
            </a:r>
            <a:r>
              <a:rPr lang="en-US" dirty="0"/>
              <a:t>for calculating drug efficacy  </a:t>
            </a:r>
          </a:p>
          <a:p>
            <a:r>
              <a:rPr lang="en-US" dirty="0"/>
              <a:t>Open source software particularly attractive for tropical diseases as they typically occur in countries with limited resources and paying for licenses can be an unnecessary barrier to progress</a:t>
            </a:r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Developing a Bayesian algorithm to more accurately predict failure rates </a:t>
            </a:r>
          </a:p>
          <a:p>
            <a:pPr lvl="1"/>
            <a:r>
              <a:rPr lang="en-US" dirty="0"/>
              <a:t>Developing an R package that could be used to process user sample data and return failure rate estimates based on all the algorithms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A455C-9C33-BA49-8039-619C8F50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2C92-DB32-1947-B039-7C8554DFE5AE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DBD0C3-9525-2F4C-B53C-4B8FC9D5A2D2}"/>
              </a:ext>
            </a:extLst>
          </p:cNvPr>
          <p:cNvGrpSpPr/>
          <p:nvPr/>
        </p:nvGrpSpPr>
        <p:grpSpPr>
          <a:xfrm>
            <a:off x="0" y="1361277"/>
            <a:ext cx="12192000" cy="5082209"/>
            <a:chOff x="0" y="1361277"/>
            <a:chExt cx="12192000" cy="50822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144286-7084-DA4B-9775-2B8B5684114D}"/>
                </a:ext>
              </a:extLst>
            </p:cNvPr>
            <p:cNvCxnSpPr/>
            <p:nvPr/>
          </p:nvCxnSpPr>
          <p:spPr>
            <a:xfrm>
              <a:off x="0" y="136127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44DFD3-4518-424D-8062-96ED740CC8C6}"/>
                </a:ext>
              </a:extLst>
            </p:cNvPr>
            <p:cNvCxnSpPr/>
            <p:nvPr/>
          </p:nvCxnSpPr>
          <p:spPr>
            <a:xfrm>
              <a:off x="0" y="644348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4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21323</TotalTime>
  <Words>1368</Words>
  <Application>Microsoft Macintosh PowerPoint</Application>
  <PresentationFormat>Widescreen</PresentationFormat>
  <Paragraphs>224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ヒラギノ角ゴ Pro W3</vt:lpstr>
      <vt:lpstr>Arial</vt:lpstr>
      <vt:lpstr>Calibri</vt:lpstr>
      <vt:lpstr>Calibri Light</vt:lpstr>
      <vt:lpstr>Cambria Math</vt:lpstr>
      <vt:lpstr>Helvetica</vt:lpstr>
      <vt:lpstr>Mangal</vt:lpstr>
      <vt:lpstr>Office Theme</vt:lpstr>
      <vt:lpstr>Equation</vt:lpstr>
      <vt:lpstr>Improving Methods for Analyzing Antimalarial Drug Efficacy Trials: Molecular Correction Based on Length-Polymorphic Markers msp-1, msp-2, and glurp </vt:lpstr>
      <vt:lpstr>Malaria </vt:lpstr>
      <vt:lpstr>Mechanistic PK-PD model for malaria</vt:lpstr>
      <vt:lpstr>Modifications for clinical trial analysis</vt:lpstr>
      <vt:lpstr>Clinical trial simulations</vt:lpstr>
      <vt:lpstr>Results – comparing algorithms</vt:lpstr>
      <vt:lpstr>Results – re-analysis of clinical trial data</vt:lpstr>
      <vt:lpstr>Summary</vt:lpstr>
      <vt:lpstr>Summary</vt:lpstr>
      <vt:lpstr>Acknowledgements</vt:lpstr>
      <vt:lpstr>PowerPoint Presentation</vt:lpstr>
      <vt:lpstr>Analysis of genetic data</vt:lpstr>
      <vt:lpstr>Molecular correction algorithms</vt:lpstr>
      <vt:lpstr>Malaria parasite dynamics following treatment of a hypothetical patient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Kay</dc:creator>
  <cp:lastModifiedBy>Katherine Kay</cp:lastModifiedBy>
  <cp:revision>84</cp:revision>
  <cp:lastPrinted>2019-09-10T19:47:32Z</cp:lastPrinted>
  <dcterms:created xsi:type="dcterms:W3CDTF">2019-08-27T18:27:04Z</dcterms:created>
  <dcterms:modified xsi:type="dcterms:W3CDTF">2019-09-13T22:35:53Z</dcterms:modified>
</cp:coreProperties>
</file>